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71" r:id="rId3"/>
    <p:sldId id="270" r:id="rId4"/>
    <p:sldId id="268" r:id="rId5"/>
    <p:sldId id="274" r:id="rId6"/>
    <p:sldId id="272" r:id="rId7"/>
    <p:sldId id="275" r:id="rId8"/>
    <p:sldId id="269" r:id="rId9"/>
    <p:sldId id="277" r:id="rId10"/>
    <p:sldId id="266" r:id="rId11"/>
    <p:sldId id="267" r:id="rId12"/>
    <p:sldId id="273" r:id="rId13"/>
    <p:sldId id="278"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73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67" autoAdjust="0"/>
    <p:restoredTop sz="94660"/>
  </p:normalViewPr>
  <p:slideViewPr>
    <p:cSldViewPr snapToGrid="0">
      <p:cViewPr varScale="1">
        <p:scale>
          <a:sx n="111" d="100"/>
          <a:sy n="111" d="100"/>
        </p:scale>
        <p:origin x="21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4134" y="1327863"/>
            <a:ext cx="4751010" cy="2324604"/>
          </a:xfrm>
        </p:spPr>
        <p:txBody>
          <a:bodyPr anchor="b"/>
          <a:lstStyle>
            <a:lvl1pPr algn="ctr">
              <a:defRPr sz="6000" b="1">
                <a:solidFill>
                  <a:schemeClr val="bg1"/>
                </a:solidFill>
                <a:latin typeface="Arial" panose="020B0604020202020204" pitchFamily="34" charset="0"/>
                <a:ea typeface="Helvetica Neue" panose="02000503000000020004" pitchFamily="2"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474134" y="4080933"/>
            <a:ext cx="4751009" cy="1319370"/>
          </a:xfrm>
        </p:spPr>
        <p:txBody>
          <a:bodyPr/>
          <a:lstStyle>
            <a:lvl1pPr marL="0" indent="0" algn="ctr">
              <a:buNone/>
              <a:defRPr sz="240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5227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02F81A-50A7-4012-B1B7-E514DF61C8AB}" type="datetimeFigureOut">
              <a:rPr lang="en-US" smtClean="0"/>
              <a:t>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EC1350-60A8-4F37-8AE7-95B0A0C778A5}" type="slidenum">
              <a:rPr lang="en-US" smtClean="0"/>
              <a:t>‹#›</a:t>
            </a:fld>
            <a:endParaRPr lang="en-US" dirty="0"/>
          </a:p>
        </p:txBody>
      </p:sp>
    </p:spTree>
    <p:extLst>
      <p:ext uri="{BB962C8B-B14F-4D97-AF65-F5344CB8AC3E}">
        <p14:creationId xmlns:p14="http://schemas.microsoft.com/office/powerpoint/2010/main" val="2200697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02F81A-50A7-4012-B1B7-E514DF61C8AB}" type="datetimeFigureOut">
              <a:rPr lang="en-US" smtClean="0"/>
              <a:t>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EC1350-60A8-4F37-8AE7-95B0A0C778A5}" type="slidenum">
              <a:rPr lang="en-US" smtClean="0"/>
              <a:t>‹#›</a:t>
            </a:fld>
            <a:endParaRPr lang="en-US" dirty="0"/>
          </a:p>
        </p:txBody>
      </p:sp>
    </p:spTree>
    <p:extLst>
      <p:ext uri="{BB962C8B-B14F-4D97-AF65-F5344CB8AC3E}">
        <p14:creationId xmlns:p14="http://schemas.microsoft.com/office/powerpoint/2010/main" val="1490733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2541" y="365125"/>
            <a:ext cx="10406192" cy="1325563"/>
          </a:xfrm>
        </p:spPr>
        <p:txBody>
          <a:bodyPr/>
          <a:lstStyle>
            <a:lvl1pPr algn="l">
              <a:defRPr b="1">
                <a:solidFill>
                  <a:srgbClr val="297386"/>
                </a:solidFill>
                <a:latin typeface="Arial" panose="020B0604020202020204" pitchFamily="34" charset="0"/>
                <a:ea typeface="Helvetica Neue" panose="02000503000000020004"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101931" y="1825625"/>
            <a:ext cx="9776801" cy="4761442"/>
          </a:xfrm>
        </p:spPr>
        <p:txBody>
          <a:bodyPr/>
          <a:lstStyle>
            <a:lvl1pPr>
              <a:defRPr>
                <a:latin typeface="Arial" panose="020B0604020202020204" pitchFamily="34" charset="0"/>
                <a:ea typeface="Helvetica Neue" panose="02000503000000020004" pitchFamily="2" charset="0"/>
                <a:cs typeface="Arial" panose="020B0604020202020204" pitchFamily="34" charset="0"/>
              </a:defRPr>
            </a:lvl1pPr>
            <a:lvl2pPr>
              <a:defRPr>
                <a:latin typeface="Arial" panose="020B0604020202020204" pitchFamily="34" charset="0"/>
                <a:ea typeface="Helvetica Neue" panose="02000503000000020004" pitchFamily="2" charset="0"/>
                <a:cs typeface="Arial" panose="020B0604020202020204" pitchFamily="34" charset="0"/>
              </a:defRPr>
            </a:lvl2pPr>
            <a:lvl3pPr>
              <a:defRPr>
                <a:latin typeface="Arial" panose="020B0604020202020204" pitchFamily="34" charset="0"/>
                <a:ea typeface="Helvetica Neue" panose="02000503000000020004" pitchFamily="2" charset="0"/>
                <a:cs typeface="Arial" panose="020B0604020202020204" pitchFamily="34" charset="0"/>
              </a:defRPr>
            </a:lvl3pPr>
            <a:lvl4pPr>
              <a:defRPr>
                <a:latin typeface="Arial" panose="020B0604020202020204" pitchFamily="34" charset="0"/>
                <a:ea typeface="Helvetica Neue" panose="02000503000000020004" pitchFamily="2" charset="0"/>
                <a:cs typeface="Arial" panose="020B0604020202020204" pitchFamily="34" charset="0"/>
              </a:defRPr>
            </a:lvl4pPr>
            <a:lvl5pPr>
              <a:defRPr>
                <a:latin typeface="Arial" panose="020B0604020202020204" pitchFamily="34" charset="0"/>
                <a:ea typeface="Helvetica Neue" panose="02000503000000020004" pitchFamily="2"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7275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02F81A-50A7-4012-B1B7-E514DF61C8AB}" type="datetimeFigureOut">
              <a:rPr lang="en-US" smtClean="0"/>
              <a:t>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EC1350-60A8-4F37-8AE7-95B0A0C778A5}" type="slidenum">
              <a:rPr lang="en-US" smtClean="0"/>
              <a:t>‹#›</a:t>
            </a:fld>
            <a:endParaRPr lang="en-US" dirty="0"/>
          </a:p>
        </p:txBody>
      </p:sp>
    </p:spTree>
    <p:extLst>
      <p:ext uri="{BB962C8B-B14F-4D97-AF65-F5344CB8AC3E}">
        <p14:creationId xmlns:p14="http://schemas.microsoft.com/office/powerpoint/2010/main" val="2423180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02F81A-50A7-4012-B1B7-E514DF61C8AB}" type="datetimeFigureOut">
              <a:rPr lang="en-US" smtClean="0"/>
              <a:t>2/24/2025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EC1350-60A8-4F37-8AE7-95B0A0C778A5}" type="slidenum">
              <a:rPr lang="en-US" smtClean="0"/>
              <a:t>‹#›</a:t>
            </a:fld>
            <a:endParaRPr lang="en-US" dirty="0"/>
          </a:p>
        </p:txBody>
      </p:sp>
    </p:spTree>
    <p:extLst>
      <p:ext uri="{BB962C8B-B14F-4D97-AF65-F5344CB8AC3E}">
        <p14:creationId xmlns:p14="http://schemas.microsoft.com/office/powerpoint/2010/main" val="1752543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02F81A-50A7-4012-B1B7-E514DF61C8AB}" type="datetimeFigureOut">
              <a:rPr lang="en-US" smtClean="0"/>
              <a:t>2/24/2025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9EC1350-60A8-4F37-8AE7-95B0A0C778A5}" type="slidenum">
              <a:rPr lang="en-US" smtClean="0"/>
              <a:t>‹#›</a:t>
            </a:fld>
            <a:endParaRPr lang="en-US" dirty="0"/>
          </a:p>
        </p:txBody>
      </p:sp>
    </p:spTree>
    <p:extLst>
      <p:ext uri="{BB962C8B-B14F-4D97-AF65-F5344CB8AC3E}">
        <p14:creationId xmlns:p14="http://schemas.microsoft.com/office/powerpoint/2010/main" val="826674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02F81A-50A7-4012-B1B7-E514DF61C8AB}" type="datetimeFigureOut">
              <a:rPr lang="en-US" smtClean="0"/>
              <a:t>2/24/2025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9EC1350-60A8-4F37-8AE7-95B0A0C778A5}" type="slidenum">
              <a:rPr lang="en-US" smtClean="0"/>
              <a:t>‹#›</a:t>
            </a:fld>
            <a:endParaRPr lang="en-US" dirty="0"/>
          </a:p>
        </p:txBody>
      </p:sp>
    </p:spTree>
    <p:extLst>
      <p:ext uri="{BB962C8B-B14F-4D97-AF65-F5344CB8AC3E}">
        <p14:creationId xmlns:p14="http://schemas.microsoft.com/office/powerpoint/2010/main" val="3987146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02F81A-50A7-4012-B1B7-E514DF61C8AB}" type="datetimeFigureOut">
              <a:rPr lang="en-US" smtClean="0"/>
              <a:t>2/24/2025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9EC1350-60A8-4F37-8AE7-95B0A0C778A5}" type="slidenum">
              <a:rPr lang="en-US" smtClean="0"/>
              <a:t>‹#›</a:t>
            </a:fld>
            <a:endParaRPr lang="en-US" dirty="0"/>
          </a:p>
        </p:txBody>
      </p:sp>
    </p:spTree>
    <p:extLst>
      <p:ext uri="{BB962C8B-B14F-4D97-AF65-F5344CB8AC3E}">
        <p14:creationId xmlns:p14="http://schemas.microsoft.com/office/powerpoint/2010/main" val="2854439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02F81A-50A7-4012-B1B7-E514DF61C8AB}" type="datetimeFigureOut">
              <a:rPr lang="en-US" smtClean="0"/>
              <a:t>2/24/2025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EC1350-60A8-4F37-8AE7-95B0A0C778A5}" type="slidenum">
              <a:rPr lang="en-US" smtClean="0"/>
              <a:t>‹#›</a:t>
            </a:fld>
            <a:endParaRPr lang="en-US" dirty="0"/>
          </a:p>
        </p:txBody>
      </p:sp>
    </p:spTree>
    <p:extLst>
      <p:ext uri="{BB962C8B-B14F-4D97-AF65-F5344CB8AC3E}">
        <p14:creationId xmlns:p14="http://schemas.microsoft.com/office/powerpoint/2010/main" val="1543206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02F81A-50A7-4012-B1B7-E514DF61C8AB}" type="datetimeFigureOut">
              <a:rPr lang="en-US" smtClean="0"/>
              <a:t>2/24/2025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EC1350-60A8-4F37-8AE7-95B0A0C778A5}" type="slidenum">
              <a:rPr lang="en-US" smtClean="0"/>
              <a:t>‹#›</a:t>
            </a:fld>
            <a:endParaRPr lang="en-US" dirty="0"/>
          </a:p>
        </p:txBody>
      </p:sp>
    </p:spTree>
    <p:extLst>
      <p:ext uri="{BB962C8B-B14F-4D97-AF65-F5344CB8AC3E}">
        <p14:creationId xmlns:p14="http://schemas.microsoft.com/office/powerpoint/2010/main" val="2854984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2602F81A-50A7-4012-B1B7-E514DF61C8AB}" type="datetimeFigureOut">
              <a:rPr lang="en-US" smtClean="0"/>
              <a:pPr/>
              <a:t>2/24/2025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9EC1350-60A8-4F37-8AE7-95B0A0C778A5}" type="slidenum">
              <a:rPr lang="en-US" smtClean="0"/>
              <a:pPr/>
              <a:t>‹#›</a:t>
            </a:fld>
            <a:endParaRPr lang="en-US" dirty="0"/>
          </a:p>
        </p:txBody>
      </p:sp>
    </p:spTree>
    <p:extLst>
      <p:ext uri="{BB962C8B-B14F-4D97-AF65-F5344CB8AC3E}">
        <p14:creationId xmlns:p14="http://schemas.microsoft.com/office/powerpoint/2010/main" val="1715780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USTRegistrations@la.gov" TargetMode="External"/><Relationship Id="rId2" Type="http://schemas.openxmlformats.org/officeDocument/2006/relationships/hyperlink" Target="https://www.deq.louisiana.gov/assets/docs/Forms/UST_REG_FORM.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USTRegistrations@la.gov" TargetMode="External"/><Relationship Id="rId2" Type="http://schemas.openxmlformats.org/officeDocument/2006/relationships/hyperlink" Target="https://www.deq.louisiana.gov/assets/docs/Forms/UST_REG_FORM.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deq.louisiana.gov/assets/docs/Forms/UST_cc_3.docx" TargetMode="External"/><Relationship Id="rId2" Type="http://schemas.openxmlformats.org/officeDocument/2006/relationships/hyperlink" Target="https://www.deq.louisiana.gov/assets/docs/Forms/UST_CC-1.docx" TargetMode="External"/><Relationship Id="rId1" Type="http://schemas.openxmlformats.org/officeDocument/2006/relationships/slideLayout" Target="../slideLayouts/slideLayout2.xml"/><Relationship Id="rId4" Type="http://schemas.openxmlformats.org/officeDocument/2006/relationships/hyperlink" Target="mailto:USTRegistrations@la.gov"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mailto:Teri.Tharp2@la.gov" TargetMode="External"/><Relationship Id="rId2" Type="http://schemas.openxmlformats.org/officeDocument/2006/relationships/hyperlink" Target="mailto:Amy.Smith@la.go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business.deq.louisiana.gov/"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hyperlink" Target="https://internet.deq.louisiana.gov/portal/ONLINESERVICES/AGENCY-INTEREST-EMAIL-CREATION/APPLICATION-FORM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hyperlink" Target="https://business.deq.louisiana.gov/"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787A0-B251-7D40-ADF8-6169BC3C87A7}"/>
              </a:ext>
            </a:extLst>
          </p:cNvPr>
          <p:cNvSpPr>
            <a:spLocks noGrp="1"/>
          </p:cNvSpPr>
          <p:nvPr>
            <p:ph type="ctrTitle"/>
          </p:nvPr>
        </p:nvSpPr>
        <p:spPr/>
        <p:txBody>
          <a:bodyPr>
            <a:normAutofit fontScale="90000"/>
          </a:bodyPr>
          <a:lstStyle/>
          <a:p>
            <a:r>
              <a:rPr lang="en-US" dirty="0" smtClean="0"/>
              <a:t>Underground Storage  Tank </a:t>
            </a:r>
            <a:endParaRPr lang="en-US" dirty="0"/>
          </a:p>
        </p:txBody>
      </p:sp>
      <p:sp>
        <p:nvSpPr>
          <p:cNvPr id="3" name="Subtitle 2">
            <a:extLst>
              <a:ext uri="{FF2B5EF4-FFF2-40B4-BE49-F238E27FC236}">
                <a16:creationId xmlns:a16="http://schemas.microsoft.com/office/drawing/2014/main" id="{521F98BB-94EF-A748-B416-5FCAC53FCB8F}"/>
              </a:ext>
            </a:extLst>
          </p:cNvPr>
          <p:cNvSpPr>
            <a:spLocks noGrp="1"/>
          </p:cNvSpPr>
          <p:nvPr>
            <p:ph type="subTitle" idx="1"/>
          </p:nvPr>
        </p:nvSpPr>
        <p:spPr>
          <a:xfrm>
            <a:off x="474135" y="3735876"/>
            <a:ext cx="4751009" cy="1319370"/>
          </a:xfrm>
        </p:spPr>
        <p:txBody>
          <a:bodyPr>
            <a:normAutofit lnSpcReduction="10000"/>
          </a:bodyPr>
          <a:lstStyle/>
          <a:p>
            <a:r>
              <a:rPr lang="en-US" dirty="0" smtClean="0"/>
              <a:t>Electronic submittal </a:t>
            </a:r>
            <a:r>
              <a:rPr lang="en-US" smtClean="0"/>
              <a:t>of registration </a:t>
            </a:r>
            <a:r>
              <a:rPr lang="en-US" dirty="0" smtClean="0"/>
              <a:t>forms </a:t>
            </a:r>
            <a:r>
              <a:rPr lang="en-US" smtClean="0"/>
              <a:t>and certified </a:t>
            </a:r>
            <a:r>
              <a:rPr lang="en-US" dirty="0"/>
              <a:t>w</a:t>
            </a:r>
            <a:r>
              <a:rPr lang="en-US" smtClean="0"/>
              <a:t>orker </a:t>
            </a:r>
            <a:r>
              <a:rPr lang="en-US" dirty="0" smtClean="0"/>
              <a:t>applications with online fee payment receipts</a:t>
            </a:r>
            <a:endParaRPr lang="en-US" dirty="0"/>
          </a:p>
        </p:txBody>
      </p:sp>
    </p:spTree>
    <p:extLst>
      <p:ext uri="{BB962C8B-B14F-4D97-AF65-F5344CB8AC3E}">
        <p14:creationId xmlns:p14="http://schemas.microsoft.com/office/powerpoint/2010/main" val="1384734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6D888-38C8-F14E-ACE4-2E91F1CC4E03}"/>
              </a:ext>
            </a:extLst>
          </p:cNvPr>
          <p:cNvSpPr>
            <a:spLocks noGrp="1"/>
          </p:cNvSpPr>
          <p:nvPr>
            <p:ph type="title"/>
          </p:nvPr>
        </p:nvSpPr>
        <p:spPr>
          <a:xfrm>
            <a:off x="1472540" y="156119"/>
            <a:ext cx="10406192" cy="1325563"/>
          </a:xfrm>
        </p:spPr>
        <p:txBody>
          <a:bodyPr/>
          <a:lstStyle/>
          <a:p>
            <a:r>
              <a:rPr lang="en-US" dirty="0" smtClean="0"/>
              <a:t>Electronic Submittal of UST Registration Forms not requiring a fee</a:t>
            </a:r>
            <a:endParaRPr lang="en-US" dirty="0"/>
          </a:p>
        </p:txBody>
      </p:sp>
      <p:sp>
        <p:nvSpPr>
          <p:cNvPr id="3" name="Content Placeholder 2">
            <a:extLst>
              <a:ext uri="{FF2B5EF4-FFF2-40B4-BE49-F238E27FC236}">
                <a16:creationId xmlns:a16="http://schemas.microsoft.com/office/drawing/2014/main" id="{E8891312-5B46-7B4E-A4DD-9DC756D9A5B5}"/>
              </a:ext>
            </a:extLst>
          </p:cNvPr>
          <p:cNvSpPr>
            <a:spLocks noGrp="1"/>
          </p:cNvSpPr>
          <p:nvPr>
            <p:ph idx="1"/>
          </p:nvPr>
        </p:nvSpPr>
        <p:spPr>
          <a:xfrm>
            <a:off x="1472541" y="1481682"/>
            <a:ext cx="10406192" cy="4761442"/>
          </a:xfrm>
        </p:spPr>
        <p:txBody>
          <a:bodyPr/>
          <a:lstStyle/>
          <a:p>
            <a:pPr marL="0" indent="0">
              <a:buNone/>
            </a:pPr>
            <a:r>
              <a:rPr lang="en-US" b="1" dirty="0" smtClean="0"/>
              <a:t>The steps to submit are:</a:t>
            </a:r>
          </a:p>
          <a:p>
            <a:pPr marL="0" indent="0">
              <a:buNone/>
            </a:pPr>
            <a:endParaRPr lang="en-US" b="1" dirty="0" smtClean="0"/>
          </a:p>
          <a:p>
            <a:pPr lvl="2"/>
            <a:r>
              <a:rPr lang="en-US" sz="2400" dirty="0"/>
              <a:t>Simply update </a:t>
            </a:r>
            <a:r>
              <a:rPr lang="en-US" sz="2400" dirty="0" smtClean="0"/>
              <a:t>the </a:t>
            </a:r>
            <a:r>
              <a:rPr lang="en-US" sz="2400" dirty="0"/>
              <a:t>registration form (a copy can be found at: </a:t>
            </a:r>
            <a:r>
              <a:rPr lang="en-US" sz="2400" u="sng" dirty="0">
                <a:hlinkClick r:id="rId2"/>
              </a:rPr>
              <a:t>https://www.deq.louisiana.gov/assets/docs/Forms/UST_REG_FORM.pdf</a:t>
            </a:r>
            <a:r>
              <a:rPr lang="en-US" sz="2400" dirty="0"/>
              <a:t>  </a:t>
            </a:r>
            <a:r>
              <a:rPr lang="en-US" sz="2400" dirty="0" smtClean="0"/>
              <a:t>)</a:t>
            </a:r>
          </a:p>
          <a:p>
            <a:pPr lvl="2"/>
            <a:r>
              <a:rPr lang="en-US" sz="2400" dirty="0" smtClean="0"/>
              <a:t>Save or scan completed and signed registration form as a pdf file. </a:t>
            </a:r>
            <a:endParaRPr lang="en-US" sz="2400" dirty="0"/>
          </a:p>
          <a:p>
            <a:pPr lvl="2"/>
            <a:r>
              <a:rPr lang="en-US" sz="2400" dirty="0"/>
              <a:t>Attach it to an email to: </a:t>
            </a:r>
            <a:r>
              <a:rPr lang="en-US" sz="2400" u="sng" dirty="0">
                <a:hlinkClick r:id="rId3"/>
              </a:rPr>
              <a:t>USTRegistrations@la.gov</a:t>
            </a:r>
            <a:r>
              <a:rPr lang="en-US" sz="2400" dirty="0"/>
              <a:t> .  In the subject of the email indicate the Agency Interest (AI) number and name of site</a:t>
            </a:r>
            <a:r>
              <a:rPr lang="en-US" sz="2400" dirty="0" smtClean="0"/>
              <a:t>.</a:t>
            </a:r>
          </a:p>
          <a:p>
            <a:pPr lvl="2"/>
            <a:r>
              <a:rPr lang="en-US" sz="2400" dirty="0" smtClean="0"/>
              <a:t>Finally, send the email.</a:t>
            </a:r>
            <a:endParaRPr lang="en-US" sz="2400" dirty="0"/>
          </a:p>
          <a:p>
            <a:endParaRPr lang="en-US" dirty="0"/>
          </a:p>
        </p:txBody>
      </p:sp>
    </p:spTree>
    <p:extLst>
      <p:ext uri="{BB962C8B-B14F-4D97-AF65-F5344CB8AC3E}">
        <p14:creationId xmlns:p14="http://schemas.microsoft.com/office/powerpoint/2010/main" val="38726021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Electronic Submittal of UST Registration </a:t>
            </a:r>
            <a:r>
              <a:rPr lang="en-US" dirty="0" smtClean="0"/>
              <a:t>Forms </a:t>
            </a:r>
            <a:r>
              <a:rPr lang="en-US" dirty="0"/>
              <a:t>requiring a fee</a:t>
            </a:r>
          </a:p>
        </p:txBody>
      </p:sp>
      <p:sp>
        <p:nvSpPr>
          <p:cNvPr id="3" name="Content Placeholder 2"/>
          <p:cNvSpPr>
            <a:spLocks noGrp="1"/>
          </p:cNvSpPr>
          <p:nvPr>
            <p:ph idx="1"/>
          </p:nvPr>
        </p:nvSpPr>
        <p:spPr/>
        <p:txBody>
          <a:bodyPr/>
          <a:lstStyle/>
          <a:p>
            <a:pPr marL="0" indent="0">
              <a:buNone/>
            </a:pPr>
            <a:r>
              <a:rPr lang="en-US" b="1" dirty="0" smtClean="0"/>
              <a:t>The </a:t>
            </a:r>
            <a:r>
              <a:rPr lang="en-US" b="1" dirty="0"/>
              <a:t>steps to submit are</a:t>
            </a:r>
            <a:r>
              <a:rPr lang="en-US" b="1" dirty="0" smtClean="0"/>
              <a:t>:</a:t>
            </a:r>
          </a:p>
          <a:p>
            <a:pPr lvl="2"/>
            <a:r>
              <a:rPr lang="en-US" sz="2400" dirty="0"/>
              <a:t>Simply update </a:t>
            </a:r>
            <a:r>
              <a:rPr lang="en-US" sz="2400" dirty="0" smtClean="0"/>
              <a:t>the </a:t>
            </a:r>
            <a:r>
              <a:rPr lang="en-US" sz="2400" dirty="0"/>
              <a:t>registration form (a copy can be found at: </a:t>
            </a:r>
            <a:r>
              <a:rPr lang="en-US" sz="2400" u="sng" dirty="0">
                <a:hlinkClick r:id="rId2"/>
              </a:rPr>
              <a:t>https://www.deq.louisiana.gov/assets/docs/Forms/UST_REG_FORM.pdf</a:t>
            </a:r>
            <a:r>
              <a:rPr lang="en-US" sz="2400" dirty="0"/>
              <a:t>  )</a:t>
            </a:r>
          </a:p>
          <a:p>
            <a:pPr lvl="2"/>
            <a:r>
              <a:rPr lang="en-US" sz="2400" dirty="0"/>
              <a:t>Save or scan completed and signed registration form as a pdf file. </a:t>
            </a:r>
            <a:endParaRPr lang="en-US" sz="2400" dirty="0" smtClean="0"/>
          </a:p>
          <a:p>
            <a:pPr lvl="2"/>
            <a:r>
              <a:rPr lang="en-US" sz="2400" dirty="0" smtClean="0"/>
              <a:t>Create and LDEQ e-business account</a:t>
            </a:r>
          </a:p>
          <a:p>
            <a:pPr lvl="2"/>
            <a:r>
              <a:rPr lang="en-US" sz="2400" dirty="0" smtClean="0"/>
              <a:t>Make your online payment</a:t>
            </a:r>
          </a:p>
          <a:p>
            <a:pPr lvl="2"/>
            <a:r>
              <a:rPr lang="en-US" sz="2400" dirty="0" smtClean="0"/>
              <a:t>Email your updated registration form and receipt of payment to </a:t>
            </a:r>
            <a:r>
              <a:rPr lang="en-US" sz="2400" dirty="0" smtClean="0">
                <a:hlinkClick r:id="rId3"/>
              </a:rPr>
              <a:t>USTRegistrations@la.gov</a:t>
            </a:r>
            <a:r>
              <a:rPr lang="en-US" sz="2400" dirty="0" smtClean="0"/>
              <a:t> </a:t>
            </a:r>
            <a:endParaRPr lang="en-US" sz="2400" dirty="0"/>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27128703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Electronic Submittal of </a:t>
            </a:r>
            <a:r>
              <a:rPr lang="en-US" dirty="0" smtClean="0"/>
              <a:t>UST Certified Worker Application and associated fees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a:t>The steps to submit are:</a:t>
            </a:r>
          </a:p>
          <a:p>
            <a:pPr lvl="2"/>
            <a:r>
              <a:rPr lang="en-US" sz="2400" dirty="0"/>
              <a:t>Simply </a:t>
            </a:r>
            <a:r>
              <a:rPr lang="en-US" sz="2400" dirty="0" smtClean="0"/>
              <a:t>complete and sign application </a:t>
            </a:r>
            <a:r>
              <a:rPr lang="en-US" sz="2400" dirty="0"/>
              <a:t>form (a copy can be found </a:t>
            </a:r>
            <a:r>
              <a:rPr lang="en-US" sz="2400" dirty="0" smtClean="0"/>
              <a:t>at):</a:t>
            </a:r>
          </a:p>
          <a:p>
            <a:pPr lvl="3"/>
            <a:r>
              <a:rPr lang="en-US" sz="2200" dirty="0" smtClean="0"/>
              <a:t>Initial </a:t>
            </a:r>
            <a:r>
              <a:rPr lang="en-US" sz="2200" dirty="0"/>
              <a:t>– </a:t>
            </a:r>
            <a:r>
              <a:rPr lang="en-US" sz="2200" dirty="0">
                <a:hlinkClick r:id="rId2"/>
              </a:rPr>
              <a:t>https://</a:t>
            </a:r>
            <a:r>
              <a:rPr lang="en-US" sz="2200" dirty="0" smtClean="0">
                <a:hlinkClick r:id="rId2"/>
              </a:rPr>
              <a:t>www.deq.louisiana.gov/assets/docs/Forms/UST_CC-1.docx</a:t>
            </a:r>
            <a:r>
              <a:rPr lang="en-US" sz="2200" dirty="0" smtClean="0"/>
              <a:t> </a:t>
            </a:r>
          </a:p>
          <a:p>
            <a:pPr lvl="3"/>
            <a:r>
              <a:rPr lang="en-US" sz="2200" dirty="0" smtClean="0"/>
              <a:t>Renewal </a:t>
            </a:r>
            <a:r>
              <a:rPr lang="en-US" sz="2200" dirty="0"/>
              <a:t>- </a:t>
            </a:r>
            <a:r>
              <a:rPr lang="en-US" sz="2200" dirty="0">
                <a:hlinkClick r:id="rId3"/>
              </a:rPr>
              <a:t>https://</a:t>
            </a:r>
            <a:r>
              <a:rPr lang="en-US" sz="2200" dirty="0" smtClean="0">
                <a:hlinkClick r:id="rId3"/>
              </a:rPr>
              <a:t>www.deq.louisiana.gov/assets/docs/Forms/UST_cc_3.docx</a:t>
            </a:r>
            <a:r>
              <a:rPr lang="en-US" sz="2200" dirty="0" smtClean="0"/>
              <a:t> </a:t>
            </a:r>
            <a:endParaRPr lang="en-US" sz="2200" dirty="0"/>
          </a:p>
          <a:p>
            <a:pPr lvl="2"/>
            <a:r>
              <a:rPr lang="en-US" sz="2400" dirty="0"/>
              <a:t>Save or scan completed and </a:t>
            </a:r>
            <a:r>
              <a:rPr lang="en-US" sz="2400" dirty="0" smtClean="0"/>
              <a:t>signed form and associated documents </a:t>
            </a:r>
            <a:r>
              <a:rPr lang="en-US" sz="2400" dirty="0"/>
              <a:t>as </a:t>
            </a:r>
            <a:r>
              <a:rPr lang="en-US" sz="2400" dirty="0" smtClean="0"/>
              <a:t>pdf files. </a:t>
            </a:r>
          </a:p>
          <a:p>
            <a:pPr lvl="2"/>
            <a:r>
              <a:rPr lang="en-US" sz="2400" dirty="0"/>
              <a:t>Make your online payment</a:t>
            </a:r>
          </a:p>
          <a:p>
            <a:pPr lvl="2"/>
            <a:r>
              <a:rPr lang="en-US" sz="2400" dirty="0"/>
              <a:t>Email your </a:t>
            </a:r>
            <a:r>
              <a:rPr lang="en-US" sz="2400" dirty="0" smtClean="0"/>
              <a:t>application, required documentation, </a:t>
            </a:r>
            <a:r>
              <a:rPr lang="en-US" sz="2400" dirty="0"/>
              <a:t>and receipt of payment to </a:t>
            </a:r>
            <a:r>
              <a:rPr lang="en-US" sz="2400" dirty="0">
                <a:hlinkClick r:id="rId4"/>
              </a:rPr>
              <a:t>USTRegistrations@la.gov</a:t>
            </a:r>
            <a:r>
              <a:rPr lang="en-US" sz="2400" dirty="0"/>
              <a:t> </a:t>
            </a:r>
          </a:p>
          <a:p>
            <a:pPr lvl="2"/>
            <a:endParaRPr lang="en-US" sz="2400" dirty="0"/>
          </a:p>
        </p:txBody>
      </p:sp>
    </p:spTree>
    <p:extLst>
      <p:ext uri="{BB962C8B-B14F-4D97-AF65-F5344CB8AC3E}">
        <p14:creationId xmlns:p14="http://schemas.microsoft.com/office/powerpoint/2010/main" val="1742698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Below are contacts if you need help or have questions.</a:t>
            </a:r>
          </a:p>
          <a:p>
            <a:pPr lvl="1"/>
            <a:endParaRPr lang="en-US" dirty="0" smtClean="0"/>
          </a:p>
          <a:p>
            <a:pPr lvl="1"/>
            <a:r>
              <a:rPr lang="en-US" dirty="0" smtClean="0"/>
              <a:t>For UST Registrations and Change of Ownership contact:</a:t>
            </a:r>
          </a:p>
          <a:p>
            <a:pPr lvl="2"/>
            <a:endParaRPr lang="en-US" dirty="0" smtClean="0"/>
          </a:p>
          <a:p>
            <a:pPr lvl="2"/>
            <a:r>
              <a:rPr lang="en-US" dirty="0" smtClean="0"/>
              <a:t>Amy Smith at: </a:t>
            </a:r>
            <a:r>
              <a:rPr lang="en-US" dirty="0" smtClean="0">
                <a:hlinkClick r:id="rId2"/>
              </a:rPr>
              <a:t>Amy.Smith@la.gov</a:t>
            </a:r>
            <a:r>
              <a:rPr lang="en-US" dirty="0" smtClean="0"/>
              <a:t> or 225-219-3702</a:t>
            </a:r>
          </a:p>
          <a:p>
            <a:pPr lvl="2"/>
            <a:endParaRPr lang="en-US" dirty="0"/>
          </a:p>
          <a:p>
            <a:pPr lvl="1"/>
            <a:r>
              <a:rPr lang="en-US" dirty="0" smtClean="0"/>
              <a:t>For Certified Work Exams and Renewal contact:</a:t>
            </a:r>
          </a:p>
          <a:p>
            <a:pPr lvl="1"/>
            <a:endParaRPr lang="en-US" dirty="0"/>
          </a:p>
          <a:p>
            <a:pPr lvl="2"/>
            <a:r>
              <a:rPr lang="en-US" dirty="0" smtClean="0"/>
              <a:t>Teri Tharp at: </a:t>
            </a:r>
            <a:r>
              <a:rPr lang="en-US" dirty="0" smtClean="0">
                <a:hlinkClick r:id="rId3"/>
              </a:rPr>
              <a:t>Teri.Tharp2@la.gov</a:t>
            </a:r>
            <a:r>
              <a:rPr lang="en-US" dirty="0" smtClean="0"/>
              <a:t> or 225-219-3646</a:t>
            </a:r>
          </a:p>
          <a:p>
            <a:pPr marL="914400" lvl="2" indent="0">
              <a:buNone/>
            </a:pPr>
            <a:endParaRPr lang="en-US" dirty="0"/>
          </a:p>
        </p:txBody>
      </p:sp>
    </p:spTree>
    <p:extLst>
      <p:ext uri="{BB962C8B-B14F-4D97-AF65-F5344CB8AC3E}">
        <p14:creationId xmlns:p14="http://schemas.microsoft.com/office/powerpoint/2010/main" val="3618503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a:t>
            </a:r>
            <a:endParaRPr lang="en-US" dirty="0"/>
          </a:p>
        </p:txBody>
      </p:sp>
      <p:sp>
        <p:nvSpPr>
          <p:cNvPr id="3" name="Content Placeholder 2"/>
          <p:cNvSpPr>
            <a:spLocks noGrp="1"/>
          </p:cNvSpPr>
          <p:nvPr>
            <p:ph idx="1"/>
          </p:nvPr>
        </p:nvSpPr>
        <p:spPr/>
        <p:txBody>
          <a:bodyPr/>
          <a:lstStyle/>
          <a:p>
            <a:pPr marL="0" indent="0">
              <a:lnSpc>
                <a:spcPts val="3500"/>
              </a:lnSpc>
              <a:buNone/>
            </a:pPr>
            <a:endParaRPr lang="en-US" dirty="0" smtClean="0"/>
          </a:p>
          <a:p>
            <a:pPr marL="0" indent="0" algn="just">
              <a:lnSpc>
                <a:spcPts val="3500"/>
              </a:lnSpc>
              <a:spcBef>
                <a:spcPts val="1200"/>
              </a:spcBef>
              <a:spcAft>
                <a:spcPts val="1200"/>
              </a:spcAft>
              <a:buNone/>
            </a:pPr>
            <a:r>
              <a:rPr lang="en-US" dirty="0" smtClean="0"/>
              <a:t>We </a:t>
            </a:r>
            <a:r>
              <a:rPr lang="en-US" dirty="0"/>
              <a:t>are pleased to announce that we’ve adopted a new solution that allows you to submit updated </a:t>
            </a:r>
            <a:r>
              <a:rPr lang="en-US" dirty="0" smtClean="0"/>
              <a:t>UST registration </a:t>
            </a:r>
            <a:r>
              <a:rPr lang="en-US" dirty="0"/>
              <a:t>forms, UST registration fees, UST Certified Worker Initial and Renewal Applications </a:t>
            </a:r>
            <a:r>
              <a:rPr lang="en-US" dirty="0" smtClean="0"/>
              <a:t>with </a:t>
            </a:r>
            <a:r>
              <a:rPr lang="en-US" dirty="0"/>
              <a:t>associated fess online, without the hassle of writing a check or mailing a </a:t>
            </a:r>
            <a:r>
              <a:rPr lang="en-US" dirty="0" smtClean="0"/>
              <a:t>payment and paper forms.</a:t>
            </a:r>
            <a:endParaRPr lang="en-US" dirty="0"/>
          </a:p>
          <a:p>
            <a:pPr marL="0" indent="0">
              <a:buNone/>
            </a:pPr>
            <a:endParaRPr lang="en-US" dirty="0"/>
          </a:p>
        </p:txBody>
      </p:sp>
    </p:spTree>
    <p:extLst>
      <p:ext uri="{BB962C8B-B14F-4D97-AF65-F5344CB8AC3E}">
        <p14:creationId xmlns:p14="http://schemas.microsoft.com/office/powerpoint/2010/main" val="3743610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will learn</a:t>
            </a:r>
            <a:endParaRPr lang="en-US" dirty="0"/>
          </a:p>
        </p:txBody>
      </p:sp>
      <p:sp>
        <p:nvSpPr>
          <p:cNvPr id="3" name="Content Placeholder 2"/>
          <p:cNvSpPr>
            <a:spLocks noGrp="1"/>
          </p:cNvSpPr>
          <p:nvPr>
            <p:ph idx="1"/>
          </p:nvPr>
        </p:nvSpPr>
        <p:spPr/>
        <p:txBody>
          <a:bodyPr/>
          <a:lstStyle/>
          <a:p>
            <a:r>
              <a:rPr lang="en-US" dirty="0" smtClean="0"/>
              <a:t>Created and Ebusiness Account</a:t>
            </a:r>
          </a:p>
          <a:p>
            <a:r>
              <a:rPr lang="en-US" dirty="0" smtClean="0"/>
              <a:t>Requesting an Agency Interest Number</a:t>
            </a:r>
          </a:p>
          <a:p>
            <a:r>
              <a:rPr lang="en-US" dirty="0" smtClean="0"/>
              <a:t>Making an online payment of UST Fees</a:t>
            </a:r>
          </a:p>
          <a:p>
            <a:r>
              <a:rPr lang="en-US" dirty="0" smtClean="0"/>
              <a:t>Electronic submittal of UST Registration not requiring a fee</a:t>
            </a:r>
          </a:p>
          <a:p>
            <a:r>
              <a:rPr lang="en-US" dirty="0" smtClean="0"/>
              <a:t>Electronic submittal of UST Registration requiring a fee</a:t>
            </a:r>
          </a:p>
          <a:p>
            <a:r>
              <a:rPr lang="en-US" dirty="0" smtClean="0"/>
              <a:t>Electronic submittal of UST Certified Worker application and fee(s).</a:t>
            </a:r>
          </a:p>
          <a:p>
            <a:endParaRPr lang="en-US" dirty="0"/>
          </a:p>
        </p:txBody>
      </p:sp>
    </p:spTree>
    <p:extLst>
      <p:ext uri="{BB962C8B-B14F-4D97-AF65-F5344CB8AC3E}">
        <p14:creationId xmlns:p14="http://schemas.microsoft.com/office/powerpoint/2010/main" val="6222725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an Ebusiness Account</a:t>
            </a:r>
            <a:endParaRPr lang="en-US" dirty="0"/>
          </a:p>
        </p:txBody>
      </p:sp>
      <p:sp>
        <p:nvSpPr>
          <p:cNvPr id="3" name="Content Placeholder 2"/>
          <p:cNvSpPr>
            <a:spLocks noGrp="1"/>
          </p:cNvSpPr>
          <p:nvPr>
            <p:ph idx="1"/>
          </p:nvPr>
        </p:nvSpPr>
        <p:spPr>
          <a:xfrm>
            <a:off x="1601599" y="1380137"/>
            <a:ext cx="9776801" cy="4896379"/>
          </a:xfrm>
        </p:spPr>
        <p:txBody>
          <a:bodyPr>
            <a:normAutofit/>
          </a:bodyPr>
          <a:lstStyle/>
          <a:p>
            <a:pPr marL="0" indent="0">
              <a:buNone/>
            </a:pPr>
            <a:r>
              <a:rPr lang="en-US" dirty="0" smtClean="0"/>
              <a:t>To Create a EBusiness Account Follow the steps below.</a:t>
            </a:r>
          </a:p>
          <a:p>
            <a:pPr marL="0" indent="0">
              <a:buNone/>
            </a:pPr>
            <a:endParaRPr lang="en-US" dirty="0" smtClean="0"/>
          </a:p>
          <a:p>
            <a:r>
              <a:rPr lang="en-US" sz="1800" dirty="0" smtClean="0"/>
              <a:t>Go to LDEQ’s E-Business web page at: </a:t>
            </a:r>
            <a:r>
              <a:rPr lang="en-US" sz="1800" dirty="0" smtClean="0">
                <a:hlinkClick r:id="rId2"/>
              </a:rPr>
              <a:t>https://business.deq.louisiana.gov/</a:t>
            </a:r>
            <a:endParaRPr lang="en-US" sz="1800" dirty="0" smtClean="0"/>
          </a:p>
          <a:p>
            <a:r>
              <a:rPr lang="en-US" sz="1800" dirty="0" smtClean="0"/>
              <a:t>Click on link Creating a new account</a:t>
            </a:r>
          </a:p>
          <a:p>
            <a:r>
              <a:rPr lang="en-US" sz="1800" dirty="0" smtClean="0"/>
              <a:t>Fill out all fields in the Register for an Account web form and click create account</a:t>
            </a:r>
          </a:p>
          <a:p>
            <a:r>
              <a:rPr lang="en-US" sz="1800" dirty="0" smtClean="0"/>
              <a:t>If your account was created successfully you will have the following message on the screen:</a:t>
            </a:r>
          </a:p>
          <a:p>
            <a:endParaRPr lang="en-US" sz="1800" dirty="0" smtClean="0"/>
          </a:p>
          <a:p>
            <a:pPr lvl="1"/>
            <a:endParaRPr lang="en-US" sz="800" dirty="0"/>
          </a:p>
        </p:txBody>
      </p:sp>
      <p:pic>
        <p:nvPicPr>
          <p:cNvPr id="4" name="Picture 3"/>
          <p:cNvPicPr>
            <a:picLocks noChangeAspect="1"/>
          </p:cNvPicPr>
          <p:nvPr/>
        </p:nvPicPr>
        <p:blipFill>
          <a:blip r:embed="rId3"/>
          <a:stretch>
            <a:fillRect/>
          </a:stretch>
        </p:blipFill>
        <p:spPr>
          <a:xfrm>
            <a:off x="3533916" y="4078896"/>
            <a:ext cx="4706697" cy="2654820"/>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4022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2541" y="365126"/>
            <a:ext cx="10406192" cy="946090"/>
          </a:xfrm>
        </p:spPr>
        <p:txBody>
          <a:bodyPr/>
          <a:lstStyle/>
          <a:p>
            <a:r>
              <a:rPr lang="en-US" dirty="0"/>
              <a:t>Creating an </a:t>
            </a:r>
            <a:r>
              <a:rPr lang="en-US" dirty="0" smtClean="0"/>
              <a:t>Ebusiness </a:t>
            </a:r>
            <a:r>
              <a:rPr lang="en-US" dirty="0"/>
              <a:t>Account</a:t>
            </a:r>
          </a:p>
        </p:txBody>
      </p:sp>
      <p:sp>
        <p:nvSpPr>
          <p:cNvPr id="3" name="Content Placeholder 2"/>
          <p:cNvSpPr>
            <a:spLocks noGrp="1"/>
          </p:cNvSpPr>
          <p:nvPr>
            <p:ph idx="1"/>
          </p:nvPr>
        </p:nvSpPr>
        <p:spPr>
          <a:xfrm>
            <a:off x="2101931" y="1311216"/>
            <a:ext cx="9776801" cy="5275851"/>
          </a:xfrm>
        </p:spPr>
        <p:txBody>
          <a:bodyPr/>
          <a:lstStyle/>
          <a:p>
            <a:pPr marL="0" indent="0">
              <a:buNone/>
            </a:pPr>
            <a:r>
              <a:rPr lang="en-US" dirty="0"/>
              <a:t>V</a:t>
            </a:r>
            <a:r>
              <a:rPr lang="en-US" dirty="0" smtClean="0"/>
              <a:t>ideo </a:t>
            </a:r>
            <a:r>
              <a:rPr lang="en-US" dirty="0"/>
              <a:t>of the </a:t>
            </a:r>
            <a:r>
              <a:rPr lang="en-US" dirty="0" smtClean="0"/>
              <a:t>Ebusiness </a:t>
            </a:r>
            <a:r>
              <a:rPr lang="en-US" dirty="0"/>
              <a:t>Create Account Process</a:t>
            </a:r>
          </a:p>
          <a:p>
            <a:endParaRPr lang="en-US" dirty="0"/>
          </a:p>
        </p:txBody>
      </p:sp>
      <p:pic>
        <p:nvPicPr>
          <p:cNvPr id="4" name="Untitl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9480" t="16855" r="21534" b="16472"/>
          <a:stretch/>
        </p:blipFill>
        <p:spPr>
          <a:xfrm>
            <a:off x="2165231" y="1815814"/>
            <a:ext cx="9005976" cy="4896014"/>
          </a:xfrm>
          <a:prstGeom prst="rect">
            <a:avLst/>
          </a:prstGeom>
        </p:spPr>
      </p:pic>
    </p:spTree>
    <p:extLst>
      <p:ext uri="{BB962C8B-B14F-4D97-AF65-F5344CB8AC3E}">
        <p14:creationId xmlns:p14="http://schemas.microsoft.com/office/powerpoint/2010/main" val="3937412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546" y="264931"/>
            <a:ext cx="10938454" cy="1325563"/>
          </a:xfrm>
        </p:spPr>
        <p:txBody>
          <a:bodyPr/>
          <a:lstStyle/>
          <a:p>
            <a:r>
              <a:rPr lang="en-US" dirty="0"/>
              <a:t>Requesting an Agency Interest Number</a:t>
            </a:r>
          </a:p>
        </p:txBody>
      </p:sp>
      <p:sp>
        <p:nvSpPr>
          <p:cNvPr id="3" name="Content Placeholder 2"/>
          <p:cNvSpPr>
            <a:spLocks noGrp="1"/>
          </p:cNvSpPr>
          <p:nvPr>
            <p:ph idx="1"/>
          </p:nvPr>
        </p:nvSpPr>
        <p:spPr>
          <a:xfrm>
            <a:off x="1997428" y="1590494"/>
            <a:ext cx="9776801" cy="4761442"/>
          </a:xfrm>
        </p:spPr>
        <p:txBody>
          <a:bodyPr>
            <a:normAutofit lnSpcReduction="10000"/>
          </a:bodyPr>
          <a:lstStyle/>
          <a:p>
            <a:pPr marL="0" indent="0">
              <a:buNone/>
            </a:pPr>
            <a:r>
              <a:rPr lang="en-US" dirty="0" smtClean="0"/>
              <a:t>All payments made online require an Agency Interest (AI) Number.  If you are a new facility or a new Certified Worker you can request an AI electronically following the steps below:</a:t>
            </a:r>
          </a:p>
          <a:p>
            <a:r>
              <a:rPr lang="en-US" sz="1800" dirty="0"/>
              <a:t>Go to LDEQ’s </a:t>
            </a:r>
            <a:r>
              <a:rPr lang="en-US" sz="1800" dirty="0" smtClean="0"/>
              <a:t>Agency Interest request web </a:t>
            </a:r>
            <a:r>
              <a:rPr lang="en-US" sz="1800" dirty="0"/>
              <a:t>page at: </a:t>
            </a:r>
            <a:r>
              <a:rPr lang="en-US" sz="1800" dirty="0">
                <a:hlinkClick r:id="rId2"/>
              </a:rPr>
              <a:t>https://</a:t>
            </a:r>
            <a:r>
              <a:rPr lang="en-US" sz="1800" dirty="0" smtClean="0">
                <a:hlinkClick r:id="rId2"/>
              </a:rPr>
              <a:t>internet.deq.louisiana.gov/portal/ONLINESERVICES/AGENCY-INTEREST-EMAIL-CREATION/APPLICATION-FORMS </a:t>
            </a:r>
            <a:endParaRPr lang="en-US" sz="1800" dirty="0"/>
          </a:p>
          <a:p>
            <a:r>
              <a:rPr lang="en-US" sz="1800" dirty="0" smtClean="0"/>
              <a:t>If you are requesting an AI for new facility for installing new UST tanks select Underground Storage Tank Registration button.  If you are requesting and AI for a UST Certified Worker select the Underground Storage Tank Certified Worker button.</a:t>
            </a:r>
          </a:p>
          <a:p>
            <a:r>
              <a:rPr lang="en-US" sz="1800" dirty="0" smtClean="0"/>
              <a:t>Enter data for each field in the form, check the I’m not a robot check box and click save. </a:t>
            </a:r>
          </a:p>
          <a:p>
            <a:r>
              <a:rPr lang="en-US" sz="1800" dirty="0" smtClean="0"/>
              <a:t> An email will be sent to a group of DEQ staff that will generate your AI Number.</a:t>
            </a:r>
          </a:p>
          <a:p>
            <a:r>
              <a:rPr lang="en-US" sz="1800" dirty="0" smtClean="0"/>
              <a:t>Once generated you will receive an email indicating your new AI number assigned.</a:t>
            </a:r>
            <a:endParaRPr lang="en-US" sz="1800" dirty="0"/>
          </a:p>
          <a:p>
            <a:r>
              <a:rPr lang="en-US" sz="1800" dirty="0" smtClean="0"/>
              <a:t>Use this AI number to pay your fees.</a:t>
            </a:r>
            <a:endParaRPr lang="en-US" sz="1800" dirty="0"/>
          </a:p>
          <a:p>
            <a:endParaRPr lang="en-US" sz="1600" dirty="0" smtClean="0"/>
          </a:p>
          <a:p>
            <a:endParaRPr lang="en-US" sz="1600" dirty="0" smtClean="0"/>
          </a:p>
          <a:p>
            <a:endParaRPr lang="en-US" sz="1600" dirty="0"/>
          </a:p>
        </p:txBody>
      </p:sp>
    </p:spTree>
    <p:extLst>
      <p:ext uri="{BB962C8B-B14F-4D97-AF65-F5344CB8AC3E}">
        <p14:creationId xmlns:p14="http://schemas.microsoft.com/office/powerpoint/2010/main" val="7863056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842" y="347872"/>
            <a:ext cx="10662408" cy="1325563"/>
          </a:xfrm>
        </p:spPr>
        <p:txBody>
          <a:bodyPr/>
          <a:lstStyle/>
          <a:p>
            <a:r>
              <a:rPr lang="en-US" dirty="0"/>
              <a:t>Requesting an Agency Interest Number</a:t>
            </a:r>
          </a:p>
        </p:txBody>
      </p:sp>
      <p:sp>
        <p:nvSpPr>
          <p:cNvPr id="3" name="Content Placeholder 2"/>
          <p:cNvSpPr>
            <a:spLocks noGrp="1"/>
          </p:cNvSpPr>
          <p:nvPr>
            <p:ph idx="1"/>
          </p:nvPr>
        </p:nvSpPr>
        <p:spPr>
          <a:xfrm>
            <a:off x="1699405" y="1242204"/>
            <a:ext cx="10179328" cy="5344863"/>
          </a:xfrm>
        </p:spPr>
        <p:txBody>
          <a:bodyPr/>
          <a:lstStyle/>
          <a:p>
            <a:r>
              <a:rPr lang="en-US" dirty="0" smtClean="0"/>
              <a:t>Video </a:t>
            </a:r>
            <a:r>
              <a:rPr lang="en-US" dirty="0"/>
              <a:t>r</a:t>
            </a:r>
            <a:r>
              <a:rPr lang="en-US" dirty="0" smtClean="0"/>
              <a:t>equesting a new UST Facility AI or Certified Worker AI</a:t>
            </a:r>
            <a:endParaRPr lang="en-US" dirty="0"/>
          </a:p>
        </p:txBody>
      </p:sp>
      <p:pic>
        <p:nvPicPr>
          <p:cNvPr id="6" name="Untitled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8678" t="28655" r="21367" b="19018"/>
          <a:stretch/>
        </p:blipFill>
        <p:spPr>
          <a:xfrm>
            <a:off x="3105509" y="1751162"/>
            <a:ext cx="6814867" cy="4835905"/>
          </a:xfrm>
          <a:prstGeom prst="rect">
            <a:avLst/>
          </a:prstGeom>
        </p:spPr>
      </p:pic>
    </p:spTree>
    <p:extLst>
      <p:ext uri="{BB962C8B-B14F-4D97-AF65-F5344CB8AC3E}">
        <p14:creationId xmlns:p14="http://schemas.microsoft.com/office/powerpoint/2010/main" val="3077376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2540" y="261608"/>
            <a:ext cx="10406192" cy="1325563"/>
          </a:xfrm>
        </p:spPr>
        <p:txBody>
          <a:bodyPr/>
          <a:lstStyle/>
          <a:p>
            <a:r>
              <a:rPr lang="en-US" dirty="0" smtClean="0"/>
              <a:t>Making a UST Online Fee Payment</a:t>
            </a:r>
            <a:endParaRPr lang="en-US" dirty="0"/>
          </a:p>
        </p:txBody>
      </p:sp>
      <p:sp>
        <p:nvSpPr>
          <p:cNvPr id="3" name="Content Placeholder 2"/>
          <p:cNvSpPr>
            <a:spLocks noGrp="1"/>
          </p:cNvSpPr>
          <p:nvPr>
            <p:ph idx="1"/>
          </p:nvPr>
        </p:nvSpPr>
        <p:spPr>
          <a:xfrm>
            <a:off x="1880559" y="1250830"/>
            <a:ext cx="9998174" cy="5336237"/>
          </a:xfrm>
        </p:spPr>
        <p:txBody>
          <a:bodyPr>
            <a:normAutofit lnSpcReduction="10000"/>
          </a:bodyPr>
          <a:lstStyle/>
          <a:p>
            <a:pPr marL="0" indent="0">
              <a:buNone/>
            </a:pPr>
            <a:r>
              <a:rPr lang="en-US" dirty="0" smtClean="0"/>
              <a:t>To make an online fee payment follow the steps below:</a:t>
            </a:r>
          </a:p>
          <a:p>
            <a:r>
              <a:rPr lang="en-US" sz="1800" dirty="0"/>
              <a:t>Go to LDEQ’s E-Business web page at: </a:t>
            </a:r>
            <a:r>
              <a:rPr lang="en-US" sz="1800" dirty="0">
                <a:hlinkClick r:id="rId2"/>
              </a:rPr>
              <a:t>https://</a:t>
            </a:r>
            <a:r>
              <a:rPr lang="en-US" sz="1800" dirty="0" smtClean="0">
                <a:hlinkClick r:id="rId2"/>
              </a:rPr>
              <a:t>business.deq.louisiana.gov</a:t>
            </a:r>
            <a:endParaRPr lang="en-US" sz="1800" dirty="0" smtClean="0"/>
          </a:p>
          <a:p>
            <a:r>
              <a:rPr lang="en-US" sz="1800" dirty="0" smtClean="0"/>
              <a:t>Click login now link and click I am not a DEQ Employee button</a:t>
            </a:r>
          </a:p>
          <a:p>
            <a:r>
              <a:rPr lang="en-US" sz="1800" dirty="0" smtClean="0"/>
              <a:t>Enter user name and password then click log in</a:t>
            </a:r>
          </a:p>
          <a:p>
            <a:r>
              <a:rPr lang="en-US" sz="1800" dirty="0" smtClean="0"/>
              <a:t>Click on payments in the top menu</a:t>
            </a:r>
          </a:p>
          <a:p>
            <a:r>
              <a:rPr lang="en-US" sz="1800" dirty="0" smtClean="0"/>
              <a:t>Enter the AI number of the fee you are making payment for and select pay application fee</a:t>
            </a:r>
          </a:p>
          <a:p>
            <a:r>
              <a:rPr lang="en-US" sz="1800" dirty="0" smtClean="0"/>
              <a:t>Click Continue button</a:t>
            </a:r>
          </a:p>
          <a:p>
            <a:r>
              <a:rPr lang="en-US" sz="1800" dirty="0" smtClean="0"/>
              <a:t>In filter list by media select UST. List will filter for available fee payments.  Click add to cart the appropriate fee(s) then click on view cart and checkout</a:t>
            </a:r>
          </a:p>
          <a:p>
            <a:r>
              <a:rPr lang="en-US" sz="1800" dirty="0" smtClean="0"/>
              <a:t>If cart looks correct, click continue to payment. (NOTE: New tank fees are for each tank so if you are making payments for multiple tanks adjust the quantity accordingly.  The same is true for Certified Worker Certification types.  Fee is for each type installation and/or closure you are applying or renewing.)</a:t>
            </a:r>
          </a:p>
          <a:p>
            <a:r>
              <a:rPr lang="en-US" sz="1800" dirty="0" smtClean="0"/>
              <a:t>Enter your email address, select payment method of Bank Account or Card account then enter detail account information , agree to terms and click pay.  </a:t>
            </a:r>
          </a:p>
          <a:p>
            <a:r>
              <a:rPr lang="en-US" sz="1800" dirty="0" smtClean="0"/>
              <a:t>And email receipt will be sent to the email you provided in the payment screen.</a:t>
            </a:r>
          </a:p>
          <a:p>
            <a:endParaRPr lang="en-US" sz="1800" dirty="0"/>
          </a:p>
        </p:txBody>
      </p:sp>
    </p:spTree>
    <p:extLst>
      <p:ext uri="{BB962C8B-B14F-4D97-AF65-F5344CB8AC3E}">
        <p14:creationId xmlns:p14="http://schemas.microsoft.com/office/powerpoint/2010/main" val="2345050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a UST Online Fee Payment</a:t>
            </a:r>
          </a:p>
        </p:txBody>
      </p:sp>
      <p:sp>
        <p:nvSpPr>
          <p:cNvPr id="3" name="Content Placeholder 2"/>
          <p:cNvSpPr>
            <a:spLocks noGrp="1"/>
          </p:cNvSpPr>
          <p:nvPr>
            <p:ph idx="1"/>
          </p:nvPr>
        </p:nvSpPr>
        <p:spPr>
          <a:xfrm>
            <a:off x="2015667" y="1558206"/>
            <a:ext cx="9776801" cy="4761442"/>
          </a:xfrm>
        </p:spPr>
        <p:txBody>
          <a:bodyPr/>
          <a:lstStyle/>
          <a:p>
            <a:r>
              <a:rPr lang="en-US" dirty="0"/>
              <a:t>Video </a:t>
            </a:r>
            <a:r>
              <a:rPr lang="en-US" dirty="0" smtClean="0"/>
              <a:t>of making online fee payment</a:t>
            </a:r>
            <a:endParaRPr lang="en-US" dirty="0"/>
          </a:p>
        </p:txBody>
      </p:sp>
      <p:pic>
        <p:nvPicPr>
          <p:cNvPr id="4" name="Untitled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8658" t="30440" r="20902" b="30692"/>
          <a:stretch/>
        </p:blipFill>
        <p:spPr>
          <a:xfrm>
            <a:off x="2582232" y="2208362"/>
            <a:ext cx="7191470" cy="3968151"/>
          </a:xfrm>
          <a:prstGeom prst="rect">
            <a:avLst/>
          </a:prstGeom>
        </p:spPr>
      </p:pic>
    </p:spTree>
    <p:extLst>
      <p:ext uri="{BB962C8B-B14F-4D97-AF65-F5344CB8AC3E}">
        <p14:creationId xmlns:p14="http://schemas.microsoft.com/office/powerpoint/2010/main" val="2989234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8085</TotalTime>
  <Words>848</Words>
  <Application>Microsoft Office PowerPoint</Application>
  <PresentationFormat>Widescreen</PresentationFormat>
  <Paragraphs>78</Paragraphs>
  <Slides>13</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Helvetica Neue</vt:lpstr>
      <vt:lpstr>Office Theme</vt:lpstr>
      <vt:lpstr>Underground Storage  Tank </vt:lpstr>
      <vt:lpstr>What’s New</vt:lpstr>
      <vt:lpstr>What you will learn</vt:lpstr>
      <vt:lpstr>Creating an Ebusiness Account</vt:lpstr>
      <vt:lpstr>Creating an Ebusiness Account</vt:lpstr>
      <vt:lpstr>Requesting an Agency Interest Number</vt:lpstr>
      <vt:lpstr>Requesting an Agency Interest Number</vt:lpstr>
      <vt:lpstr>Making a UST Online Fee Payment</vt:lpstr>
      <vt:lpstr>Making a UST Online Fee Payment</vt:lpstr>
      <vt:lpstr>Electronic Submittal of UST Registration Forms not requiring a fee</vt:lpstr>
      <vt:lpstr>Electronic Submittal of UST Registration Forms requiring a fee</vt:lpstr>
      <vt:lpstr>Electronic Submittal of UST Certified Worker Application and associated fees</vt:lpstr>
      <vt:lpstr>Thank You</vt:lpstr>
    </vt:vector>
  </TitlesOfParts>
  <Company>State of Louisiana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Meyers</dc:creator>
  <cp:lastModifiedBy>Erin Folse (DEQ)</cp:lastModifiedBy>
  <cp:revision>62</cp:revision>
  <cp:lastPrinted>2021-09-27T15:51:41Z</cp:lastPrinted>
  <dcterms:created xsi:type="dcterms:W3CDTF">2021-08-24T19:17:13Z</dcterms:created>
  <dcterms:modified xsi:type="dcterms:W3CDTF">2025-02-24T18:54:54Z</dcterms:modified>
</cp:coreProperties>
</file>