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A7D"/>
    <a:srgbClr val="CEDD1A"/>
    <a:srgbClr val="09465C"/>
    <a:srgbClr val="456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41"/>
  </p:normalViewPr>
  <p:slideViewPr>
    <p:cSldViewPr snapToGrid="0" snapToObjects="1"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47540"/>
            <a:ext cx="7772400" cy="1470025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70346"/>
            <a:ext cx="6400800" cy="800935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E1487B-2F93-4408-A49A-1962E5B536C5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A791C-F162-49E0-8A8A-CF96FC2CE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55"/>
            <a:ext cx="8229600" cy="118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5914"/>
            <a:ext cx="8229600" cy="4611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rgbClr val="326A7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EDD1A"/>
        </a:buClr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CEDD1A"/>
        </a:buClr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CEDD1A"/>
        </a:buClr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CEDD1A"/>
        </a:buClr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CEDD1A"/>
        </a:buClr>
        <a:buFont typeface="Arial"/>
        <a:buChar char="»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7772400" cy="1679165"/>
          </a:xfrm>
        </p:spPr>
        <p:txBody>
          <a:bodyPr>
            <a:normAutofit fontScale="90000"/>
          </a:bodyPr>
          <a:lstStyle/>
          <a:p>
            <a:r>
              <a:rPr lang="en-US" dirty="0"/>
              <a:t>HR 231 </a:t>
            </a:r>
            <a:r>
              <a:rPr lang="en-US" dirty="0" smtClean="0"/>
              <a:t>- </a:t>
            </a:r>
            <a:r>
              <a:rPr lang="en-US" dirty="0"/>
              <a:t>Resources for Implementing Self-Audit Program/Policy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99" y="3970346"/>
            <a:ext cx="6622473" cy="80093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Louisiana Department of Environmental Quality</a:t>
            </a:r>
          </a:p>
        </p:txBody>
      </p:sp>
    </p:spTree>
    <p:extLst>
      <p:ext uri="{BB962C8B-B14F-4D97-AF65-F5344CB8AC3E}">
        <p14:creationId xmlns:p14="http://schemas.microsoft.com/office/powerpoint/2010/main" val="37986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2"/>
            <a:ext cx="8229600" cy="391914"/>
          </a:xfrm>
        </p:spPr>
        <p:txBody>
          <a:bodyPr>
            <a:noAutofit/>
          </a:bodyPr>
          <a:lstStyle/>
          <a:p>
            <a:r>
              <a:rPr lang="en-US" sz="1600" dirty="0"/>
              <a:t>Region 6 States and/or Resources for Implementing Self-Audit Program/Policy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45224259"/>
              </p:ext>
            </p:extLst>
          </p:nvPr>
        </p:nvGraphicFramePr>
        <p:xfrm>
          <a:off x="0" y="404446"/>
          <a:ext cx="9143999" cy="5627076"/>
        </p:xfrm>
        <a:graphic>
          <a:graphicData uri="http://schemas.openxmlformats.org/drawingml/2006/table">
            <a:tbl>
              <a:tblPr firstRow="1" firstCol="1" bandRow="1"/>
              <a:tblGrid>
                <a:gridCol w="1069595">
                  <a:extLst>
                    <a:ext uri="{9D8B030D-6E8A-4147-A177-3AD203B41FA5}">
                      <a16:colId xmlns:a16="http://schemas.microsoft.com/office/drawing/2014/main" val="4219498832"/>
                    </a:ext>
                  </a:extLst>
                </a:gridCol>
                <a:gridCol w="1958256">
                  <a:extLst>
                    <a:ext uri="{9D8B030D-6E8A-4147-A177-3AD203B41FA5}">
                      <a16:colId xmlns:a16="http://schemas.microsoft.com/office/drawing/2014/main" val="494064171"/>
                    </a:ext>
                  </a:extLst>
                </a:gridCol>
                <a:gridCol w="1513925">
                  <a:extLst>
                    <a:ext uri="{9D8B030D-6E8A-4147-A177-3AD203B41FA5}">
                      <a16:colId xmlns:a16="http://schemas.microsoft.com/office/drawing/2014/main" val="3090219525"/>
                    </a:ext>
                  </a:extLst>
                </a:gridCol>
                <a:gridCol w="1513925">
                  <a:extLst>
                    <a:ext uri="{9D8B030D-6E8A-4147-A177-3AD203B41FA5}">
                      <a16:colId xmlns:a16="http://schemas.microsoft.com/office/drawing/2014/main" val="755015286"/>
                    </a:ext>
                  </a:extLst>
                </a:gridCol>
                <a:gridCol w="1513925">
                  <a:extLst>
                    <a:ext uri="{9D8B030D-6E8A-4147-A177-3AD203B41FA5}">
                      <a16:colId xmlns:a16="http://schemas.microsoft.com/office/drawing/2014/main" val="1931386019"/>
                    </a:ext>
                  </a:extLst>
                </a:gridCol>
                <a:gridCol w="1574373">
                  <a:extLst>
                    <a:ext uri="{9D8B030D-6E8A-4147-A177-3AD203B41FA5}">
                      <a16:colId xmlns:a16="http://schemas.microsoft.com/office/drawing/2014/main" val="995036924"/>
                    </a:ext>
                  </a:extLst>
                </a:gridCol>
              </a:tblGrid>
              <a:tr h="1386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ARKANSAS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 MEXICO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OKLAHOMA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TEXAS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LOUISIANA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83848"/>
                  </a:ext>
                </a:extLst>
              </a:tr>
              <a:tr h="12196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Affected Media/Program(s)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Mainly Air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Mainly Air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determined; rule becomes effective November 1, 2019; as of September 12, 2019, developing a process of determining work flow and how to handle submissions under the new self-audit legislation.  Legal Department, Management and other staff members are involved in development of process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Mainly Air but also receive Notice of Disclosures for other programs (Wastewater and RCRA) and programs that might fall under other agencies’ jurisdiction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media/programs which LDEQ has jurisdiction/control over can submit disclosures under the policy, but it is suspected that most audits will be Air Quality related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284286"/>
                  </a:ext>
                </a:extLst>
              </a:tr>
              <a:tr h="73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 Annual Disclosures (Current Universe)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 (from 2018- September 2019); 17 Air; 1 HW and 1 Water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Approximately 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determined but indicated hundreds of self-disclosures per year are received under the existing self-disclosure policy (mainly air), which is different from promulgated legislation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Initially 200-300/year; universe as of April 2019:  6,000-7,000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Fiscal Note for HB 510 estimated approximately 400 facilities will initiate the voluntary audit process in a fiscal 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65907"/>
                  </a:ext>
                </a:extLst>
              </a:tr>
              <a:tr h="14635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Staff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Air: 4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 Branch Manager; 1 attorney; 2 air technical staff members) whose primary duties are Self-Audits but these staff members also perform other duties).                                                         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Hazardous Waste-1; Wasterwater-1;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Since the number of audits received for  Hazardous Waste and Wastewater programs are less than those received for Air, the audits are assigned to staff within the respective section;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Air: 6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(a Section Manager and   5 staff members);                                                             A new section/division was not created to implement the policy.  Disclosures/audits are handled amongst other caseload; stated that if staff were doubled, each staff member would still have a full caseload; If the company attorney is involved, their Office of General Counsel often take the lead.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determined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Media-6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(4 FTEs/Auditors; 1 supervisor; 1 manager); work with Legal on a routine basis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Zero (0);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However, the Department anticipates additional staff will be needed to implement an Audit Policy.  Fiscal Note for HB510 proposed funding for 7 positions (4 Environmental Scientists; 1 Environmental Scientist Supervisor; 1 Environmental Project Specialist and 1 Attorney)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55215"/>
                  </a:ext>
                </a:extLst>
              </a:tr>
              <a:tr h="8537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Funding Source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additional funding; "ADEQ just implemented the Self-Disclosure policy".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additional funding mechanism; a new division or a separate group was not created to handle self-audit enforcement cases.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Didn't indicate/respond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None; Experienced enforcement staff were relocated to the Audit Section to review and/or process disclosures/reports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None;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implementation of an audit program will require sufficient funds to increase the Department's staff by the above count versus assessing an "audit fee" to process disclosures and/or pay existing staff to work on disclosures.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95489"/>
                  </a:ext>
                </a:extLst>
              </a:tr>
              <a:tr h="6098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Increased Workload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 and recently began seeing an increase in audit cases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Suspect that it will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Yes; Auditors have been asked to voluntary work on routine enforcement cases; hire summer interns to assist with some aspects of workload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anticipated that the Department's and/or staff workload will increase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32665"/>
                  </a:ext>
                </a:extLst>
              </a:tr>
              <a:tr h="6098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Audit database/tracking system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Didn't indicate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Track the audits similarly to other cases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Didn't indicate/respond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Yes; expanded department's official database to incorporate the audit program/software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Yes; quoted range from Department's software vendor for HB 510 was $43,000.00 to $200,000.00 for software upgrade(s).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17" marR="5151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0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3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610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HR 231 - Resources for Implementing Self-Audit Program/Policy</vt:lpstr>
      <vt:lpstr>Region 6 States and/or Resources for Implementing Self-Audit Program/Policy</vt:lpstr>
    </vt:vector>
  </TitlesOfParts>
  <Company>LDEQ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Scott</dc:creator>
  <cp:lastModifiedBy>Denise Bennett</cp:lastModifiedBy>
  <cp:revision>45</cp:revision>
  <dcterms:created xsi:type="dcterms:W3CDTF">2011-08-10T12:34:01Z</dcterms:created>
  <dcterms:modified xsi:type="dcterms:W3CDTF">2019-10-02T13:25:47Z</dcterms:modified>
</cp:coreProperties>
</file>