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handoutMasterIdLst>
    <p:handoutMasterId r:id="rId32"/>
  </p:handoutMasterIdLst>
  <p:sldIdLst>
    <p:sldId id="256" r:id="rId2"/>
    <p:sldId id="274" r:id="rId3"/>
    <p:sldId id="346" r:id="rId4"/>
    <p:sldId id="323" r:id="rId5"/>
    <p:sldId id="347" r:id="rId6"/>
    <p:sldId id="348" r:id="rId7"/>
    <p:sldId id="337" r:id="rId8"/>
    <p:sldId id="259" r:id="rId9"/>
    <p:sldId id="287" r:id="rId10"/>
    <p:sldId id="380" r:id="rId11"/>
    <p:sldId id="276" r:id="rId12"/>
    <p:sldId id="378" r:id="rId13"/>
    <p:sldId id="271" r:id="rId14"/>
    <p:sldId id="379" r:id="rId15"/>
    <p:sldId id="364" r:id="rId16"/>
    <p:sldId id="270" r:id="rId17"/>
    <p:sldId id="266" r:id="rId18"/>
    <p:sldId id="376" r:id="rId19"/>
    <p:sldId id="375" r:id="rId20"/>
    <p:sldId id="365" r:id="rId21"/>
    <p:sldId id="366" r:id="rId22"/>
    <p:sldId id="367" r:id="rId23"/>
    <p:sldId id="368" r:id="rId24"/>
    <p:sldId id="369" r:id="rId25"/>
    <p:sldId id="370" r:id="rId26"/>
    <p:sldId id="371" r:id="rId27"/>
    <p:sldId id="377" r:id="rId28"/>
    <p:sldId id="372" r:id="rId29"/>
    <p:sldId id="373"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4C37DA-2262-4CCB-8AD7-F614578F55D0}">
          <p14:sldIdLst>
            <p14:sldId id="256"/>
            <p14:sldId id="274"/>
            <p14:sldId id="346"/>
            <p14:sldId id="323"/>
            <p14:sldId id="347"/>
            <p14:sldId id="348"/>
            <p14:sldId id="337"/>
            <p14:sldId id="259"/>
            <p14:sldId id="287"/>
            <p14:sldId id="380"/>
            <p14:sldId id="276"/>
            <p14:sldId id="378"/>
            <p14:sldId id="271"/>
            <p14:sldId id="379"/>
            <p14:sldId id="364"/>
            <p14:sldId id="270"/>
            <p14:sldId id="266"/>
            <p14:sldId id="376"/>
            <p14:sldId id="375"/>
            <p14:sldId id="365"/>
            <p14:sldId id="366"/>
            <p14:sldId id="367"/>
            <p14:sldId id="368"/>
            <p14:sldId id="369"/>
            <p14:sldId id="370"/>
            <p14:sldId id="371"/>
            <p14:sldId id="377"/>
            <p14:sldId id="372"/>
            <p14:sldId id="37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3" autoAdjust="0"/>
    <p:restoredTop sz="91716" autoAdjust="0"/>
  </p:normalViewPr>
  <p:slideViewPr>
    <p:cSldViewPr>
      <p:cViewPr varScale="1">
        <p:scale>
          <a:sx n="103" d="100"/>
          <a:sy n="103" d="100"/>
        </p:scale>
        <p:origin x="-1134" y="-96"/>
      </p:cViewPr>
      <p:guideLst>
        <p:guide orient="horz" pos="2160"/>
        <p:guide pos="2880"/>
      </p:guideLst>
    </p:cSldViewPr>
  </p:slideViewPr>
  <p:outlineViewPr>
    <p:cViewPr>
      <p:scale>
        <a:sx n="33" d="100"/>
        <a:sy n="33" d="100"/>
      </p:scale>
      <p:origin x="48" y="4278"/>
    </p:cViewPr>
  </p:outlineViewPr>
  <p:notesTextViewPr>
    <p:cViewPr>
      <p:scale>
        <a:sx n="1" d="1"/>
        <a:sy n="1" d="1"/>
      </p:scale>
      <p:origin x="0" y="0"/>
    </p:cViewPr>
  </p:notesTextViewPr>
  <p:sorterViewPr>
    <p:cViewPr>
      <p:scale>
        <a:sx n="100" d="100"/>
        <a:sy n="100" d="100"/>
      </p:scale>
      <p:origin x="0" y="510"/>
    </p:cViewPr>
  </p:sorterViewPr>
  <p:notesViewPr>
    <p:cSldViewPr>
      <p:cViewPr varScale="1">
        <p:scale>
          <a:sx n="84" d="100"/>
          <a:sy n="84" d="100"/>
        </p:scale>
        <p:origin x="315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0EB6B6-FC3D-42DD-A928-43F37B05C4E1}" type="datetimeFigureOut">
              <a:rPr lang="en-US" smtClean="0"/>
              <a:t>6/4/2015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4984668-0DFD-46F7-A70B-D2DB2DEFED7C}" type="slidenum">
              <a:rPr lang="en-US" smtClean="0"/>
              <a:t>‹#›</a:t>
            </a:fld>
            <a:endParaRPr lang="en-US" dirty="0"/>
          </a:p>
        </p:txBody>
      </p:sp>
    </p:spTree>
    <p:extLst>
      <p:ext uri="{BB962C8B-B14F-4D97-AF65-F5344CB8AC3E}">
        <p14:creationId xmlns:p14="http://schemas.microsoft.com/office/powerpoint/2010/main" val="345331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5F6C379-D0D0-49B2-8D2D-57ACB24E8780}" type="datetimeFigureOut">
              <a:rPr lang="en-US" smtClean="0"/>
              <a:t>6/4/2015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C6B9603-D638-4082-B4C8-1D4A831B42DF}" type="slidenum">
              <a:rPr lang="en-US" smtClean="0"/>
              <a:t>‹#›</a:t>
            </a:fld>
            <a:endParaRPr lang="en-US" dirty="0"/>
          </a:p>
        </p:txBody>
      </p:sp>
    </p:spTree>
    <p:extLst>
      <p:ext uri="{BB962C8B-B14F-4D97-AF65-F5344CB8AC3E}">
        <p14:creationId xmlns:p14="http://schemas.microsoft.com/office/powerpoint/2010/main" val="3219553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1</a:t>
            </a:fld>
            <a:endParaRPr lang="en-US" dirty="0"/>
          </a:p>
        </p:txBody>
      </p:sp>
    </p:spTree>
    <p:extLst>
      <p:ext uri="{BB962C8B-B14F-4D97-AF65-F5344CB8AC3E}">
        <p14:creationId xmlns:p14="http://schemas.microsoft.com/office/powerpoint/2010/main" val="3352102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1">
              <a:defRPr/>
            </a:pPr>
            <a:r>
              <a:rPr lang="en-US" baseline="0" dirty="0" smtClean="0"/>
              <a:t>Minimum Emission Rate for Hg is 25 </a:t>
            </a:r>
            <a:r>
              <a:rPr lang="en-US" baseline="0" dirty="0" err="1" smtClean="0"/>
              <a:t>lbs</a:t>
            </a:r>
            <a:r>
              <a:rPr lang="en-US" baseline="0" dirty="0" smtClean="0"/>
              <a:t>/year</a:t>
            </a:r>
          </a:p>
          <a:p>
            <a:pPr defTabSz="914321">
              <a:defRPr/>
            </a:pPr>
            <a:endParaRPr lang="en-US" baseline="0" dirty="0" smtClean="0"/>
          </a:p>
          <a:p>
            <a:pPr defTabSz="914321">
              <a:defRPr/>
            </a:pPr>
            <a:r>
              <a:rPr lang="en-US" baseline="0" dirty="0" smtClean="0"/>
              <a:t>Modeling protocols are submitted to and approved by the Air Permits Division.  Modeling must include sources, relative concentrations, meteorological data, and information regarding specific sources such as emission rates, stack height, exit temperature, etc. depending on the nature of the emission source.</a:t>
            </a:r>
          </a:p>
          <a:p>
            <a:pPr defTabSz="914321">
              <a:defRPr/>
            </a:pPr>
            <a:endParaRPr lang="en-US" baseline="0" dirty="0" smtClean="0"/>
          </a:p>
          <a:p>
            <a:r>
              <a:rPr lang="en-US" dirty="0" smtClean="0"/>
              <a:t>Between</a:t>
            </a:r>
            <a:r>
              <a:rPr lang="en-US" baseline="0" dirty="0" smtClean="0"/>
              <a:t> June and February 2015 there were discussions between the enforcement group, Air Permits  and the facility regarding the submittal of the modeling protocol.</a:t>
            </a:r>
          </a:p>
          <a:p>
            <a:endParaRPr lang="en-US" baseline="0" dirty="0" smtClean="0"/>
          </a:p>
          <a:p>
            <a:r>
              <a:rPr lang="en-US" baseline="0" dirty="0" smtClean="0"/>
              <a:t>In late July or early August, </a:t>
            </a:r>
            <a:r>
              <a:rPr lang="en-US" baseline="0" dirty="0" err="1" smtClean="0"/>
              <a:t>enf</a:t>
            </a:r>
            <a:r>
              <a:rPr lang="en-US" baseline="0" dirty="0" smtClean="0"/>
              <a:t> spoke to Tien, but a protocol had not yet been received</a:t>
            </a:r>
          </a:p>
          <a:p>
            <a:endParaRPr lang="en-US" baseline="0" dirty="0" smtClean="0"/>
          </a:p>
          <a:p>
            <a:r>
              <a:rPr lang="en-US" baseline="0" dirty="0" smtClean="0"/>
              <a:t>By the end of November, no protocol had been received, and </a:t>
            </a:r>
            <a:r>
              <a:rPr lang="en-US" baseline="0" dirty="0" err="1" smtClean="0"/>
              <a:t>enf</a:t>
            </a:r>
            <a:r>
              <a:rPr lang="en-US" baseline="0" dirty="0" smtClean="0"/>
              <a:t> &amp; permits set up a call with the company in early December.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10</a:t>
            </a:fld>
            <a:endParaRPr lang="en-US" dirty="0"/>
          </a:p>
        </p:txBody>
      </p:sp>
    </p:spTree>
    <p:extLst>
      <p:ext uri="{BB962C8B-B14F-4D97-AF65-F5344CB8AC3E}">
        <p14:creationId xmlns:p14="http://schemas.microsoft.com/office/powerpoint/2010/main" val="567951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C6B9603-D638-4082-B4C8-1D4A831B42DF}" type="slidenum">
              <a:rPr lang="en-US" smtClean="0"/>
              <a:t>11</a:t>
            </a:fld>
            <a:endParaRPr lang="en-US" dirty="0"/>
          </a:p>
        </p:txBody>
      </p:sp>
    </p:spTree>
    <p:extLst>
      <p:ext uri="{BB962C8B-B14F-4D97-AF65-F5344CB8AC3E}">
        <p14:creationId xmlns:p14="http://schemas.microsoft.com/office/powerpoint/2010/main" val="275300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Company  indicated modeling not required for a minor source</a:t>
            </a:r>
          </a:p>
          <a:p>
            <a:r>
              <a:rPr lang="en-US" baseline="0" dirty="0" smtClean="0"/>
              <a:t>Company provided information updating the estimated amount of mercury to be 20 </a:t>
            </a:r>
            <a:r>
              <a:rPr lang="en-US" baseline="0" dirty="0" err="1" smtClean="0"/>
              <a:t>lbs</a:t>
            </a:r>
            <a:r>
              <a:rPr lang="en-US" baseline="0" dirty="0" smtClean="0"/>
              <a:t>/year</a:t>
            </a:r>
          </a:p>
          <a:p>
            <a:r>
              <a:rPr lang="en-US" b="1" baseline="0" dirty="0" smtClean="0"/>
              <a:t>	TALK ABOUT CONSERVATIVE ESTIMATES FOR INITIAL REPORTING AND FINAL REPORTING LATER.</a:t>
            </a:r>
          </a:p>
          <a:p>
            <a:endParaRPr lang="en-US" baseline="0" dirty="0" smtClean="0"/>
          </a:p>
          <a:p>
            <a:r>
              <a:rPr lang="en-US" baseline="0" dirty="0" smtClean="0"/>
              <a:t>This information was obtained from a site in Texas that is similar to the Gramercy site.</a:t>
            </a:r>
          </a:p>
          <a:p>
            <a:r>
              <a:rPr lang="en-US" baseline="0" dirty="0" smtClean="0"/>
              <a:t>The </a:t>
            </a:r>
            <a:r>
              <a:rPr lang="en-US" baseline="0" dirty="0" err="1" smtClean="0"/>
              <a:t>Tx</a:t>
            </a:r>
            <a:r>
              <a:rPr lang="en-US" baseline="0" dirty="0" smtClean="0"/>
              <a:t> site uses the same Jamaican bauxite, the same process and similar production rate.  TRI Emissions reported to EPA between 2011-2013 are less than 10 </a:t>
            </a:r>
            <a:r>
              <a:rPr lang="en-US" baseline="0" dirty="0" err="1" smtClean="0"/>
              <a:t>lbs</a:t>
            </a:r>
            <a:r>
              <a:rPr lang="en-US" baseline="0" dirty="0" smtClean="0"/>
              <a:t>/year.</a:t>
            </a:r>
          </a:p>
          <a:p>
            <a:endParaRPr lang="en-US" baseline="0" dirty="0" smtClean="0"/>
          </a:p>
          <a:p>
            <a:endParaRPr lang="en-US" baseline="0" dirty="0" smtClean="0"/>
          </a:p>
          <a:p>
            <a:r>
              <a:rPr lang="en-US" baseline="0" dirty="0" smtClean="0"/>
              <a:t>DEQ reached out to TCEQ and verified that the sites were comparable for the purpose of emissions estimation</a:t>
            </a:r>
          </a:p>
          <a:p>
            <a:r>
              <a:rPr lang="en-US" baseline="0" dirty="0" smtClean="0"/>
              <a:t>The order was subsequently amended</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12</a:t>
            </a:fld>
            <a:endParaRPr lang="en-US" dirty="0"/>
          </a:p>
        </p:txBody>
      </p:sp>
    </p:spTree>
    <p:extLst>
      <p:ext uri="{BB962C8B-B14F-4D97-AF65-F5344CB8AC3E}">
        <p14:creationId xmlns:p14="http://schemas.microsoft.com/office/powerpoint/2010/main" val="956668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13</a:t>
            </a:fld>
            <a:endParaRPr lang="en-US" dirty="0"/>
          </a:p>
        </p:txBody>
      </p:sp>
    </p:spTree>
    <p:extLst>
      <p:ext uri="{BB962C8B-B14F-4D97-AF65-F5344CB8AC3E}">
        <p14:creationId xmlns:p14="http://schemas.microsoft.com/office/powerpoint/2010/main" val="1795370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Approved</a:t>
            </a:r>
            <a:r>
              <a:rPr lang="en-US" baseline="0" dirty="0" smtClean="0"/>
              <a:t> methods for each media (air water soil)</a:t>
            </a:r>
          </a:p>
          <a:p>
            <a:pPr marL="171450" indent="-171450">
              <a:buFontTx/>
              <a:buChar char="-"/>
            </a:pPr>
            <a:endParaRPr lang="en-US" baseline="0" dirty="0" smtClean="0"/>
          </a:p>
          <a:p>
            <a:pPr marL="171450" indent="-171450">
              <a:buFontTx/>
              <a:buChar char="-"/>
            </a:pPr>
            <a:r>
              <a:rPr lang="en-US" baseline="0" dirty="0" smtClean="0"/>
              <a:t>Accredited labs – DEQ accredits laboratories for certain methods. Data sent by labs that are not accredited are not accepted by the </a:t>
            </a:r>
            <a:r>
              <a:rPr lang="en-US" baseline="0" dirty="0" err="1" smtClean="0"/>
              <a:t>dept</a:t>
            </a:r>
            <a:r>
              <a:rPr lang="en-US" baseline="0" dirty="0" smtClean="0"/>
              <a:t> for purpose of compliance or permitting </a:t>
            </a:r>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14</a:t>
            </a:fld>
            <a:endParaRPr lang="en-US" dirty="0"/>
          </a:p>
        </p:txBody>
      </p:sp>
    </p:spTree>
    <p:extLst>
      <p:ext uri="{BB962C8B-B14F-4D97-AF65-F5344CB8AC3E}">
        <p14:creationId xmlns:p14="http://schemas.microsoft.com/office/powerpoint/2010/main" val="291353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15</a:t>
            </a:fld>
            <a:endParaRPr lang="en-US" dirty="0"/>
          </a:p>
        </p:txBody>
      </p:sp>
    </p:spTree>
    <p:extLst>
      <p:ext uri="{BB962C8B-B14F-4D97-AF65-F5344CB8AC3E}">
        <p14:creationId xmlns:p14="http://schemas.microsoft.com/office/powerpoint/2010/main" val="2766035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16</a:t>
            </a:fld>
            <a:endParaRPr lang="en-US" dirty="0"/>
          </a:p>
        </p:txBody>
      </p:sp>
    </p:spTree>
    <p:extLst>
      <p:ext uri="{BB962C8B-B14F-4D97-AF65-F5344CB8AC3E}">
        <p14:creationId xmlns:p14="http://schemas.microsoft.com/office/powerpoint/2010/main" val="559581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17</a:t>
            </a:fld>
            <a:endParaRPr lang="en-US" dirty="0"/>
          </a:p>
        </p:txBody>
      </p:sp>
    </p:spTree>
    <p:extLst>
      <p:ext uri="{BB962C8B-B14F-4D97-AF65-F5344CB8AC3E}">
        <p14:creationId xmlns:p14="http://schemas.microsoft.com/office/powerpoint/2010/main" val="4036694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20</a:t>
            </a:fld>
            <a:endParaRPr lang="en-US" dirty="0"/>
          </a:p>
        </p:txBody>
      </p:sp>
    </p:spTree>
    <p:extLst>
      <p:ext uri="{BB962C8B-B14F-4D97-AF65-F5344CB8AC3E}">
        <p14:creationId xmlns:p14="http://schemas.microsoft.com/office/powerpoint/2010/main" val="904550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Tx/>
              <a:buChar char="-"/>
            </a:pPr>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41587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2</a:t>
            </a:fld>
            <a:endParaRPr lang="en-US" dirty="0"/>
          </a:p>
        </p:txBody>
      </p:sp>
    </p:spTree>
    <p:extLst>
      <p:ext uri="{BB962C8B-B14F-4D97-AF65-F5344CB8AC3E}">
        <p14:creationId xmlns:p14="http://schemas.microsoft.com/office/powerpoint/2010/main" val="3114918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22</a:t>
            </a:fld>
            <a:endParaRPr lang="en-US" dirty="0"/>
          </a:p>
        </p:txBody>
      </p:sp>
    </p:spTree>
    <p:extLst>
      <p:ext uri="{BB962C8B-B14F-4D97-AF65-F5344CB8AC3E}">
        <p14:creationId xmlns:p14="http://schemas.microsoft.com/office/powerpoint/2010/main" val="34131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350">
              <a:defRPr/>
            </a:pPr>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23</a:t>
            </a:fld>
            <a:endParaRPr lang="en-US" dirty="0"/>
          </a:p>
        </p:txBody>
      </p:sp>
    </p:spTree>
    <p:extLst>
      <p:ext uri="{BB962C8B-B14F-4D97-AF65-F5344CB8AC3E}">
        <p14:creationId xmlns:p14="http://schemas.microsoft.com/office/powerpoint/2010/main" val="131351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6B9603-D638-4082-B4C8-1D4A831B42DF}" type="slidenum">
              <a:rPr lang="en-US" smtClean="0"/>
              <a:t>24</a:t>
            </a:fld>
            <a:endParaRPr lang="en-US" dirty="0"/>
          </a:p>
        </p:txBody>
      </p:sp>
    </p:spTree>
    <p:extLst>
      <p:ext uri="{BB962C8B-B14F-4D97-AF65-F5344CB8AC3E}">
        <p14:creationId xmlns:p14="http://schemas.microsoft.com/office/powerpoint/2010/main" val="2385673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25</a:t>
            </a:fld>
            <a:endParaRPr lang="en-US" dirty="0"/>
          </a:p>
        </p:txBody>
      </p:sp>
    </p:spTree>
    <p:extLst>
      <p:ext uri="{BB962C8B-B14F-4D97-AF65-F5344CB8AC3E}">
        <p14:creationId xmlns:p14="http://schemas.microsoft.com/office/powerpoint/2010/main" val="3668087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26</a:t>
            </a:fld>
            <a:endParaRPr lang="en-US" dirty="0"/>
          </a:p>
        </p:txBody>
      </p:sp>
    </p:spTree>
    <p:extLst>
      <p:ext uri="{BB962C8B-B14F-4D97-AF65-F5344CB8AC3E}">
        <p14:creationId xmlns:p14="http://schemas.microsoft.com/office/powerpoint/2010/main" val="3559446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27</a:t>
            </a:fld>
            <a:endParaRPr lang="en-US" dirty="0"/>
          </a:p>
        </p:txBody>
      </p:sp>
    </p:spTree>
    <p:extLst>
      <p:ext uri="{BB962C8B-B14F-4D97-AF65-F5344CB8AC3E}">
        <p14:creationId xmlns:p14="http://schemas.microsoft.com/office/powerpoint/2010/main" val="1249695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6B9603-D638-4082-B4C8-1D4A831B42DF}" type="slidenum">
              <a:rPr lang="en-US" smtClean="0"/>
              <a:t>28</a:t>
            </a:fld>
            <a:endParaRPr lang="en-US" dirty="0"/>
          </a:p>
        </p:txBody>
      </p:sp>
    </p:spTree>
    <p:extLst>
      <p:ext uri="{BB962C8B-B14F-4D97-AF65-F5344CB8AC3E}">
        <p14:creationId xmlns:p14="http://schemas.microsoft.com/office/powerpoint/2010/main" val="2259822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29</a:t>
            </a:fld>
            <a:endParaRPr lang="en-US" dirty="0"/>
          </a:p>
        </p:txBody>
      </p:sp>
    </p:spTree>
    <p:extLst>
      <p:ext uri="{BB962C8B-B14F-4D97-AF65-F5344CB8AC3E}">
        <p14:creationId xmlns:p14="http://schemas.microsoft.com/office/powerpoint/2010/main" val="243577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3</a:t>
            </a:fld>
            <a:endParaRPr lang="en-US" dirty="0"/>
          </a:p>
        </p:txBody>
      </p:sp>
    </p:spTree>
    <p:extLst>
      <p:ext uri="{BB962C8B-B14F-4D97-AF65-F5344CB8AC3E}">
        <p14:creationId xmlns:p14="http://schemas.microsoft.com/office/powerpoint/2010/main" val="240113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4</a:t>
            </a:fld>
            <a:endParaRPr lang="en-US" dirty="0"/>
          </a:p>
        </p:txBody>
      </p:sp>
    </p:spTree>
    <p:extLst>
      <p:ext uri="{BB962C8B-B14F-4D97-AF65-F5344CB8AC3E}">
        <p14:creationId xmlns:p14="http://schemas.microsoft.com/office/powerpoint/2010/main" val="182060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5</a:t>
            </a:fld>
            <a:endParaRPr lang="en-US" dirty="0"/>
          </a:p>
        </p:txBody>
      </p:sp>
    </p:spTree>
    <p:extLst>
      <p:ext uri="{BB962C8B-B14F-4D97-AF65-F5344CB8AC3E}">
        <p14:creationId xmlns:p14="http://schemas.microsoft.com/office/powerpoint/2010/main" val="1593749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6</a:t>
            </a:fld>
            <a:endParaRPr lang="en-US" dirty="0"/>
          </a:p>
        </p:txBody>
      </p:sp>
    </p:spTree>
    <p:extLst>
      <p:ext uri="{BB962C8B-B14F-4D97-AF65-F5344CB8AC3E}">
        <p14:creationId xmlns:p14="http://schemas.microsoft.com/office/powerpoint/2010/main" val="2368522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7</a:t>
            </a:fld>
            <a:endParaRPr lang="en-US" dirty="0"/>
          </a:p>
        </p:txBody>
      </p:sp>
    </p:spTree>
    <p:extLst>
      <p:ext uri="{BB962C8B-B14F-4D97-AF65-F5344CB8AC3E}">
        <p14:creationId xmlns:p14="http://schemas.microsoft.com/office/powerpoint/2010/main" val="175658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B9603-D638-4082-B4C8-1D4A831B42DF}" type="slidenum">
              <a:rPr lang="en-US" smtClean="0"/>
              <a:t>8</a:t>
            </a:fld>
            <a:endParaRPr lang="en-US" dirty="0"/>
          </a:p>
        </p:txBody>
      </p:sp>
    </p:spTree>
    <p:extLst>
      <p:ext uri="{BB962C8B-B14F-4D97-AF65-F5344CB8AC3E}">
        <p14:creationId xmlns:p14="http://schemas.microsoft.com/office/powerpoint/2010/main" val="1459022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C6B9603-D638-4082-B4C8-1D4A831B42DF}" type="slidenum">
              <a:rPr lang="en-US" smtClean="0"/>
              <a:t>9</a:t>
            </a:fld>
            <a:endParaRPr lang="en-US" dirty="0"/>
          </a:p>
        </p:txBody>
      </p:sp>
    </p:spTree>
    <p:extLst>
      <p:ext uri="{BB962C8B-B14F-4D97-AF65-F5344CB8AC3E}">
        <p14:creationId xmlns:p14="http://schemas.microsoft.com/office/powerpoint/2010/main" val="59199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8E6698-A321-41C2-A5E9-E0FAF3FCCB9F}" type="datetimeFigureOut">
              <a:rPr lang="en-US" smtClean="0"/>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F11C6F-1F31-4A6E-AE24-5229C127EA1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E6698-A321-41C2-A5E9-E0FAF3FCCB9F}" type="datetimeFigureOut">
              <a:rPr lang="en-US" smtClean="0"/>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F11C6F-1F31-4A6E-AE24-5229C127EA1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E6698-A321-41C2-A5E9-E0FAF3FCCB9F}" type="datetimeFigureOut">
              <a:rPr lang="en-US" smtClean="0"/>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F11C6F-1F31-4A6E-AE24-5229C127EA1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E6698-A321-41C2-A5E9-E0FAF3FCCB9F}" type="datetimeFigureOut">
              <a:rPr lang="en-US" smtClean="0"/>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F11C6F-1F31-4A6E-AE24-5229C127EA1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8E6698-A321-41C2-A5E9-E0FAF3FCCB9F}" type="datetimeFigureOut">
              <a:rPr lang="en-US" smtClean="0"/>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F11C6F-1F31-4A6E-AE24-5229C127EA1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8E6698-A321-41C2-A5E9-E0FAF3FCCB9F}" type="datetimeFigureOut">
              <a:rPr lang="en-US" smtClean="0"/>
              <a:t>6/4/2015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F11C6F-1F31-4A6E-AE24-5229C127EA1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8E6698-A321-41C2-A5E9-E0FAF3FCCB9F}" type="datetimeFigureOut">
              <a:rPr lang="en-US" smtClean="0"/>
              <a:t>6/4/2015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F11C6F-1F31-4A6E-AE24-5229C127EA1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8E6698-A321-41C2-A5E9-E0FAF3FCCB9F}" type="datetimeFigureOut">
              <a:rPr lang="en-US" smtClean="0"/>
              <a:t>6/4/2015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F11C6F-1F31-4A6E-AE24-5229C127EA1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E6698-A321-41C2-A5E9-E0FAF3FCCB9F}" type="datetimeFigureOut">
              <a:rPr lang="en-US" smtClean="0"/>
              <a:t>6/4/2015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F11C6F-1F31-4A6E-AE24-5229C127EA1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E6698-A321-41C2-A5E9-E0FAF3FCCB9F}" type="datetimeFigureOut">
              <a:rPr lang="en-US" smtClean="0"/>
              <a:t>6/4/2015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F11C6F-1F31-4A6E-AE24-5229C127EA13}"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C8E6698-A321-41C2-A5E9-E0FAF3FCCB9F}" type="datetimeFigureOut">
              <a:rPr lang="en-US" smtClean="0"/>
              <a:t>6/4/2015</a:t>
            </a:fld>
            <a:endParaRPr lang="en-US" dirty="0"/>
          </a:p>
        </p:txBody>
      </p:sp>
      <p:sp>
        <p:nvSpPr>
          <p:cNvPr id="9" name="Slide Number Placeholder 8"/>
          <p:cNvSpPr>
            <a:spLocks noGrp="1"/>
          </p:cNvSpPr>
          <p:nvPr>
            <p:ph type="sldNum" sz="quarter" idx="11"/>
          </p:nvPr>
        </p:nvSpPr>
        <p:spPr/>
        <p:txBody>
          <a:bodyPr/>
          <a:lstStyle/>
          <a:p>
            <a:fld id="{ECF11C6F-1F31-4A6E-AE24-5229C127EA13}"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CF11C6F-1F31-4A6E-AE24-5229C127EA13}"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C8E6698-A321-41C2-A5E9-E0FAF3FCCB9F}" type="datetimeFigureOut">
              <a:rPr lang="en-US" smtClean="0"/>
              <a:t>6/4/2015</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epa.gov/mercury/report.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atsdr.cdc.gov/ToxProfiles/tp46-c1-b.pdf" TargetMode="External"/><Relationship Id="rId5" Type="http://schemas.openxmlformats.org/officeDocument/2006/relationships/hyperlink" Target="http://www.deq.louisiana.gov/portal/PROGRAMS/MercuryInitiative.aspx" TargetMode="External"/><Relationship Id="rId4" Type="http://schemas.openxmlformats.org/officeDocument/2006/relationships/hyperlink" Target="http://enhs.umn.edu/current/5103_spring2003/mercury/mercfat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064" y="274638"/>
            <a:ext cx="6420135" cy="1143000"/>
          </a:xfrm>
        </p:spPr>
        <p:txBody>
          <a:bodyPr/>
          <a:lstStyle/>
          <a:p>
            <a:pPr algn="ctr"/>
            <a:r>
              <a:rPr lang="en-US" dirty="0" smtClean="0"/>
              <a:t>Noranda Alumina LLC</a:t>
            </a:r>
            <a:br>
              <a:rPr lang="en-US" dirty="0" smtClean="0"/>
            </a:br>
            <a:r>
              <a:rPr lang="en-US" dirty="0" smtClean="0"/>
              <a:t>Agency Interest No. 1388</a:t>
            </a:r>
            <a:endParaRPr lang="en-US" dirty="0"/>
          </a:p>
        </p:txBody>
      </p:sp>
      <p:pic>
        <p:nvPicPr>
          <p:cNvPr id="5" name="Picture 4"/>
          <p:cNvPicPr/>
          <p:nvPr/>
        </p:nvPicPr>
        <p:blipFill>
          <a:blip r:embed="rId3" cstate="print"/>
          <a:srcRect/>
          <a:stretch>
            <a:fillRect/>
          </a:stretch>
        </p:blipFill>
        <p:spPr bwMode="auto">
          <a:xfrm>
            <a:off x="-5687" y="0"/>
            <a:ext cx="1662752" cy="1477370"/>
          </a:xfrm>
          <a:prstGeom prst="rect">
            <a:avLst/>
          </a:prstGeom>
          <a:noFill/>
          <a:ln w="9525">
            <a:noFill/>
            <a:miter lim="800000"/>
            <a:headEnd/>
            <a:tailEnd/>
          </a:ln>
        </p:spPr>
      </p:pic>
      <p:pic>
        <p:nvPicPr>
          <p:cNvPr id="6" name="Picture 5" descr="Advocate staff photo by HILARY SCHEINUK -- The Noranda Alumina refinery in Gramercy, photographed Jan. 30, 2015. The Department of Environmental Quality is investigating unexpected emissions of toxic mercury from the plant, while the company is testing how much of the toxin is being emitted. Bauxite used to make alumina has turned the plant, as well as ponds on the property, rusty red in color."/>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00200"/>
            <a:ext cx="5943600" cy="4446270"/>
          </a:xfrm>
          <a:prstGeom prst="rect">
            <a:avLst/>
          </a:prstGeom>
          <a:noFill/>
          <a:extLst/>
        </p:spPr>
      </p:pic>
      <p:sp>
        <p:nvSpPr>
          <p:cNvPr id="4" name="TextBox 3"/>
          <p:cNvSpPr txBox="1"/>
          <p:nvPr/>
        </p:nvSpPr>
        <p:spPr>
          <a:xfrm>
            <a:off x="168322" y="6056881"/>
            <a:ext cx="6324600" cy="307777"/>
          </a:xfrm>
          <a:prstGeom prst="rect">
            <a:avLst/>
          </a:prstGeom>
          <a:noFill/>
        </p:spPr>
        <p:txBody>
          <a:bodyPr wrap="square" rtlCol="0">
            <a:spAutoFit/>
          </a:bodyPr>
          <a:lstStyle/>
          <a:p>
            <a:r>
              <a:rPr lang="en-US" sz="1400" i="1" dirty="0" smtClean="0"/>
              <a:t>Photo credit: Advocate staff photo by Hilary Scheinuk </a:t>
            </a:r>
            <a:endParaRPr lang="en-US" sz="1400" i="1" dirty="0"/>
          </a:p>
        </p:txBody>
      </p:sp>
    </p:spTree>
    <p:extLst>
      <p:ext uri="{BB962C8B-B14F-4D97-AF65-F5344CB8AC3E}">
        <p14:creationId xmlns:p14="http://schemas.microsoft.com/office/powerpoint/2010/main" val="372476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248400" cy="1143000"/>
          </a:xfrm>
        </p:spPr>
        <p:txBody>
          <a:bodyPr/>
          <a:lstStyle/>
          <a:p>
            <a:r>
              <a:rPr lang="en-US" sz="4400" dirty="0"/>
              <a:t>Department Response</a:t>
            </a:r>
            <a:endParaRPr lang="en-US" dirty="0"/>
          </a:p>
        </p:txBody>
      </p:sp>
      <p:sp>
        <p:nvSpPr>
          <p:cNvPr id="3" name="Content Placeholder 2"/>
          <p:cNvSpPr>
            <a:spLocks noGrp="1"/>
          </p:cNvSpPr>
          <p:nvPr>
            <p:ph idx="1"/>
          </p:nvPr>
        </p:nvSpPr>
        <p:spPr/>
        <p:txBody>
          <a:bodyPr>
            <a:normAutofit/>
          </a:bodyPr>
          <a:lstStyle/>
          <a:p>
            <a:pPr lvl="0"/>
            <a:r>
              <a:rPr lang="en-US" dirty="0" smtClean="0"/>
              <a:t>On June </a:t>
            </a:r>
            <a:r>
              <a:rPr lang="en-US" dirty="0"/>
              <a:t>4, </a:t>
            </a:r>
            <a:r>
              <a:rPr lang="en-US" dirty="0" smtClean="0"/>
              <a:t>2014 </a:t>
            </a:r>
            <a:r>
              <a:rPr lang="en-US" dirty="0"/>
              <a:t>the Department received an interim limits request for mercury dated May 28, </a:t>
            </a:r>
            <a:r>
              <a:rPr lang="en-US" dirty="0" smtClean="0"/>
              <a:t>2014.</a:t>
            </a:r>
            <a:endParaRPr lang="en-US" dirty="0"/>
          </a:p>
          <a:p>
            <a:pPr lvl="1"/>
            <a:r>
              <a:rPr lang="en-US" dirty="0"/>
              <a:t>Requested interim limits: 250 </a:t>
            </a:r>
            <a:r>
              <a:rPr lang="en-US" dirty="0" err="1" smtClean="0"/>
              <a:t>lbs</a:t>
            </a:r>
            <a:r>
              <a:rPr lang="en-US" dirty="0" smtClean="0"/>
              <a:t>/year</a:t>
            </a:r>
            <a:endParaRPr lang="en-US" sz="1100" dirty="0"/>
          </a:p>
          <a:p>
            <a:pPr lvl="1"/>
            <a:r>
              <a:rPr lang="en-US" dirty="0"/>
              <a:t>DEQ requires analysis on mercury emission rates above 25 </a:t>
            </a:r>
            <a:r>
              <a:rPr lang="en-US" dirty="0" err="1" smtClean="0"/>
              <a:t>lbs</a:t>
            </a:r>
            <a:r>
              <a:rPr lang="en-US" dirty="0" smtClean="0"/>
              <a:t>/ </a:t>
            </a:r>
            <a:r>
              <a:rPr lang="en-US" dirty="0"/>
              <a:t>year</a:t>
            </a:r>
            <a:endParaRPr lang="en-US" sz="1100" dirty="0"/>
          </a:p>
          <a:p>
            <a:pPr lvl="0"/>
            <a:endParaRPr lang="en-US" dirty="0"/>
          </a:p>
          <a:p>
            <a:pPr lvl="0"/>
            <a:r>
              <a:rPr lang="en-US" dirty="0" smtClean="0"/>
              <a:t>On June </a:t>
            </a:r>
            <a:r>
              <a:rPr lang="en-US" dirty="0"/>
              <a:t>13, </a:t>
            </a:r>
            <a:r>
              <a:rPr lang="en-US" dirty="0" smtClean="0"/>
              <a:t>2014 </a:t>
            </a:r>
            <a:r>
              <a:rPr lang="en-US" dirty="0"/>
              <a:t>DEQ </a:t>
            </a:r>
            <a:r>
              <a:rPr lang="en-US" dirty="0" smtClean="0"/>
              <a:t>informed the facility that the </a:t>
            </a:r>
            <a:r>
              <a:rPr lang="en-US" dirty="0"/>
              <a:t>interim limit request </a:t>
            </a:r>
            <a:r>
              <a:rPr lang="en-US" dirty="0" smtClean="0"/>
              <a:t>could not be acted upon without modeling to </a:t>
            </a:r>
            <a:r>
              <a:rPr lang="en-US" dirty="0"/>
              <a:t>demonstrate compliance with Louisiana’s Toxic Air Pollutant (TAP) ambient air </a:t>
            </a:r>
            <a:r>
              <a:rPr lang="en-US" dirty="0" smtClean="0"/>
              <a:t>standards.</a:t>
            </a:r>
          </a:p>
          <a:p>
            <a:pPr lvl="0"/>
            <a:endParaRPr lang="en-US" dirty="0" smtClean="0"/>
          </a:p>
          <a:p>
            <a:pPr lvl="0"/>
            <a:r>
              <a:rPr lang="en-US" dirty="0" smtClean="0"/>
              <a:t>Prior to conducting modeling facilities must submit a modeling protocol to the Air Permits Divisio</a:t>
            </a:r>
            <a:r>
              <a:rPr lang="en-US" dirty="0"/>
              <a:t>n</a:t>
            </a:r>
            <a:r>
              <a:rPr lang="en-US" dirty="0" smtClean="0"/>
              <a:t> for approval. </a:t>
            </a:r>
            <a:endParaRPr lang="en-US" dirty="0"/>
          </a:p>
          <a:p>
            <a:endParaRPr lang="en-US" dirty="0"/>
          </a:p>
        </p:txBody>
      </p:sp>
      <p:pic>
        <p:nvPicPr>
          <p:cNvPr id="4" name="Picture 3"/>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Tree>
    <p:extLst>
      <p:ext uri="{BB962C8B-B14F-4D97-AF65-F5344CB8AC3E}">
        <p14:creationId xmlns:p14="http://schemas.microsoft.com/office/powerpoint/2010/main" val="3311704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524000" y="274638"/>
            <a:ext cx="6553200" cy="1143000"/>
          </a:xfrm>
        </p:spPr>
        <p:txBody>
          <a:bodyPr/>
          <a:lstStyle/>
          <a:p>
            <a:pPr algn="ctr"/>
            <a:r>
              <a:rPr lang="en-US" dirty="0" smtClean="0"/>
              <a:t>Department Response</a:t>
            </a:r>
            <a:endParaRPr lang="en-US" dirty="0"/>
          </a:p>
        </p:txBody>
      </p:sp>
      <p:sp>
        <p:nvSpPr>
          <p:cNvPr id="3" name="Content Placeholder 2"/>
          <p:cNvSpPr>
            <a:spLocks noGrp="1"/>
          </p:cNvSpPr>
          <p:nvPr>
            <p:ph idx="1"/>
          </p:nvPr>
        </p:nvSpPr>
        <p:spPr/>
        <p:txBody>
          <a:bodyPr>
            <a:normAutofit/>
          </a:bodyPr>
          <a:lstStyle/>
          <a:p>
            <a:pPr>
              <a:buClr>
                <a:schemeClr val="tx2"/>
              </a:buClr>
            </a:pPr>
            <a:r>
              <a:rPr lang="en-US" dirty="0" smtClean="0"/>
              <a:t>On February 20, 2015, DEQ issued a Consolidated Compliance Order &amp; Notice of Potential Penalty based on unpermitted mercury emissions and ordered the following:</a:t>
            </a:r>
            <a:endParaRPr lang="en-US" sz="2200" dirty="0"/>
          </a:p>
          <a:p>
            <a:pPr lvl="1">
              <a:buClr>
                <a:schemeClr val="tx2"/>
              </a:buClr>
            </a:pPr>
            <a:r>
              <a:rPr lang="en-US" sz="2200" dirty="0"/>
              <a:t>S</a:t>
            </a:r>
            <a:r>
              <a:rPr lang="en-US" sz="2200" dirty="0" smtClean="0"/>
              <a:t>ubmit </a:t>
            </a:r>
            <a:r>
              <a:rPr lang="en-US" sz="2200" dirty="0"/>
              <a:t>a mercury modeling protocol for approval</a:t>
            </a:r>
          </a:p>
          <a:p>
            <a:pPr lvl="1">
              <a:buClr>
                <a:schemeClr val="tx2"/>
              </a:buClr>
            </a:pPr>
            <a:r>
              <a:rPr lang="en-US" sz="2200" dirty="0" smtClean="0"/>
              <a:t>Conduct </a:t>
            </a:r>
            <a:r>
              <a:rPr lang="en-US" sz="2200" dirty="0"/>
              <a:t>air modeling </a:t>
            </a:r>
            <a:r>
              <a:rPr lang="en-US" sz="2200" dirty="0" smtClean="0"/>
              <a:t>exercises in accordance with approved protocol. Submit results within 30 days.</a:t>
            </a:r>
            <a:endParaRPr lang="en-US" sz="2200" dirty="0"/>
          </a:p>
          <a:p>
            <a:pPr lvl="1">
              <a:buClr>
                <a:schemeClr val="tx2"/>
              </a:buClr>
            </a:pPr>
            <a:r>
              <a:rPr lang="en-US" sz="2200" dirty="0" smtClean="0"/>
              <a:t>Based </a:t>
            </a:r>
            <a:r>
              <a:rPr lang="en-US" sz="2200" dirty="0"/>
              <a:t>on the modeling results, submit the appropriate air permit application within 30 days of submitting the modeling </a:t>
            </a:r>
            <a:r>
              <a:rPr lang="en-US" sz="2200" dirty="0" smtClean="0"/>
              <a:t>results</a:t>
            </a:r>
            <a:endParaRPr lang="en-US" dirty="0"/>
          </a:p>
          <a:p>
            <a:pPr>
              <a:buClr>
                <a:schemeClr val="tx2"/>
              </a:buClr>
            </a:pPr>
            <a:r>
              <a:rPr lang="en-US" dirty="0" smtClean="0"/>
              <a:t>The Compliance Order’s requirements were based on the Respondent’s </a:t>
            </a:r>
            <a:r>
              <a:rPr lang="en-US" dirty="0"/>
              <a:t>interim </a:t>
            </a:r>
            <a:r>
              <a:rPr lang="en-US" dirty="0" smtClean="0"/>
              <a:t>limits request for 250 lb./yr. for mercury.</a:t>
            </a:r>
          </a:p>
        </p:txBody>
      </p:sp>
    </p:spTree>
    <p:extLst>
      <p:ext uri="{BB962C8B-B14F-4D97-AF65-F5344CB8AC3E}">
        <p14:creationId xmlns:p14="http://schemas.microsoft.com/office/powerpoint/2010/main" val="552218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524000" y="274638"/>
            <a:ext cx="6553200" cy="1143000"/>
          </a:xfrm>
        </p:spPr>
        <p:txBody>
          <a:bodyPr/>
          <a:lstStyle/>
          <a:p>
            <a:pPr algn="ctr"/>
            <a:r>
              <a:rPr lang="en-US" dirty="0" smtClean="0"/>
              <a:t>Department Response</a:t>
            </a:r>
            <a:endParaRPr lang="en-US" dirty="0"/>
          </a:p>
        </p:txBody>
      </p:sp>
      <p:sp>
        <p:nvSpPr>
          <p:cNvPr id="3" name="Content Placeholder 2"/>
          <p:cNvSpPr>
            <a:spLocks noGrp="1"/>
          </p:cNvSpPr>
          <p:nvPr>
            <p:ph idx="1"/>
          </p:nvPr>
        </p:nvSpPr>
        <p:spPr>
          <a:xfrm>
            <a:off x="457200" y="1600200"/>
            <a:ext cx="7620000" cy="5029200"/>
          </a:xfrm>
        </p:spPr>
        <p:txBody>
          <a:bodyPr>
            <a:normAutofit lnSpcReduction="10000"/>
          </a:bodyPr>
          <a:lstStyle/>
          <a:p>
            <a:pPr>
              <a:buClr>
                <a:schemeClr val="tx2"/>
              </a:buClr>
            </a:pPr>
            <a:r>
              <a:rPr lang="en-US" dirty="0" smtClean="0"/>
              <a:t>On March 17, 2015, Noranda provided the Department with additional information indicating </a:t>
            </a:r>
            <a:r>
              <a:rPr lang="en-US" dirty="0"/>
              <a:t>mercury emissions are far less than the 250 </a:t>
            </a:r>
            <a:r>
              <a:rPr lang="en-US" dirty="0" err="1" smtClean="0"/>
              <a:t>lbs</a:t>
            </a:r>
            <a:r>
              <a:rPr lang="en-US" dirty="0" smtClean="0"/>
              <a:t> </a:t>
            </a:r>
            <a:r>
              <a:rPr lang="en-US" dirty="0"/>
              <a:t>per year that was initially </a:t>
            </a:r>
            <a:r>
              <a:rPr lang="en-US" dirty="0" smtClean="0"/>
              <a:t>anticipated. </a:t>
            </a:r>
          </a:p>
          <a:p>
            <a:pPr>
              <a:buClr>
                <a:schemeClr val="tx2"/>
              </a:buClr>
            </a:pPr>
            <a:r>
              <a:rPr lang="en-US" dirty="0" smtClean="0"/>
              <a:t>The revised estimates were based on process knowledge from other similar facilities.  </a:t>
            </a:r>
          </a:p>
          <a:p>
            <a:pPr>
              <a:buClr>
                <a:schemeClr val="tx2"/>
              </a:buClr>
            </a:pPr>
            <a:r>
              <a:rPr lang="en-US" dirty="0" smtClean="0"/>
              <a:t>The revised emission estimate was 20 </a:t>
            </a:r>
            <a:r>
              <a:rPr lang="en-US" dirty="0" err="1" smtClean="0"/>
              <a:t>lbs</a:t>
            </a:r>
            <a:r>
              <a:rPr lang="en-US" dirty="0" smtClean="0"/>
              <a:t>/year.</a:t>
            </a:r>
          </a:p>
          <a:p>
            <a:pPr>
              <a:buClr>
                <a:schemeClr val="tx2"/>
              </a:buClr>
            </a:pPr>
            <a:r>
              <a:rPr lang="en-US" dirty="0" smtClean="0"/>
              <a:t>On March 25, 2015, DEQ amended its order to require the following: </a:t>
            </a:r>
          </a:p>
          <a:p>
            <a:pPr lvl="1">
              <a:buClr>
                <a:schemeClr val="tx2"/>
              </a:buClr>
            </a:pPr>
            <a:r>
              <a:rPr lang="en-US" dirty="0" smtClean="0"/>
              <a:t>Submit </a:t>
            </a:r>
            <a:r>
              <a:rPr lang="en-US" dirty="0"/>
              <a:t>a </a:t>
            </a:r>
            <a:r>
              <a:rPr lang="en-US" dirty="0" smtClean="0"/>
              <a:t>written protocol for mercury quantification activities</a:t>
            </a:r>
            <a:endParaRPr lang="en-US" dirty="0"/>
          </a:p>
          <a:p>
            <a:pPr lvl="1">
              <a:buClr>
                <a:schemeClr val="tx2"/>
              </a:buClr>
            </a:pPr>
            <a:r>
              <a:rPr lang="en-US" dirty="0" smtClean="0"/>
              <a:t>Conduct mercury quantification activities in </a:t>
            </a:r>
            <a:r>
              <a:rPr lang="en-US" dirty="0"/>
              <a:t>accordance with </a:t>
            </a:r>
            <a:r>
              <a:rPr lang="en-US" dirty="0" smtClean="0"/>
              <a:t>a DEQ approved protocol</a:t>
            </a:r>
            <a:r>
              <a:rPr lang="en-US" dirty="0"/>
              <a:t>. Submit results within 30 </a:t>
            </a:r>
            <a:r>
              <a:rPr lang="en-US" dirty="0" smtClean="0"/>
              <a:t>days of completion.</a:t>
            </a:r>
            <a:endParaRPr lang="en-US" dirty="0"/>
          </a:p>
          <a:p>
            <a:pPr lvl="1">
              <a:buClr>
                <a:schemeClr val="tx2"/>
              </a:buClr>
            </a:pPr>
            <a:r>
              <a:rPr lang="en-US" dirty="0" smtClean="0"/>
              <a:t>Based </a:t>
            </a:r>
            <a:r>
              <a:rPr lang="en-US" dirty="0"/>
              <a:t>on the </a:t>
            </a:r>
            <a:r>
              <a:rPr lang="en-US" dirty="0" smtClean="0"/>
              <a:t>mercury quantification activities, </a:t>
            </a:r>
            <a:r>
              <a:rPr lang="en-US" dirty="0"/>
              <a:t>submit the appropriate air permit application within 30 days of submitting the </a:t>
            </a:r>
            <a:r>
              <a:rPr lang="en-US" dirty="0" smtClean="0"/>
              <a:t>results.</a:t>
            </a:r>
            <a:endParaRPr lang="en-US" dirty="0"/>
          </a:p>
          <a:p>
            <a:endParaRPr lang="en-US" dirty="0" smtClean="0"/>
          </a:p>
          <a:p>
            <a:endParaRPr lang="en-US" dirty="0" smtClean="0"/>
          </a:p>
          <a:p>
            <a:pPr lvl="1"/>
            <a:endParaRPr lang="en-US" dirty="0"/>
          </a:p>
        </p:txBody>
      </p:sp>
    </p:spTree>
    <p:extLst>
      <p:ext uri="{BB962C8B-B14F-4D97-AF65-F5344CB8AC3E}">
        <p14:creationId xmlns:p14="http://schemas.microsoft.com/office/powerpoint/2010/main" val="1218960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524000" y="274638"/>
            <a:ext cx="6553200" cy="1143000"/>
          </a:xfrm>
        </p:spPr>
        <p:txBody>
          <a:bodyPr/>
          <a:lstStyle/>
          <a:p>
            <a:pPr algn="ctr"/>
            <a:r>
              <a:rPr lang="en-US" dirty="0" smtClean="0"/>
              <a:t>Mercury Quantification Protocol</a:t>
            </a:r>
            <a:endParaRPr lang="en-US" dirty="0"/>
          </a:p>
        </p:txBody>
      </p:sp>
      <p:sp>
        <p:nvSpPr>
          <p:cNvPr id="3" name="Content Placeholder 2"/>
          <p:cNvSpPr>
            <a:spLocks noGrp="1"/>
          </p:cNvSpPr>
          <p:nvPr>
            <p:ph idx="1"/>
          </p:nvPr>
        </p:nvSpPr>
        <p:spPr>
          <a:xfrm>
            <a:off x="457200" y="1600200"/>
            <a:ext cx="7924800" cy="5105400"/>
          </a:xfrm>
        </p:spPr>
        <p:txBody>
          <a:bodyPr>
            <a:noAutofit/>
          </a:bodyPr>
          <a:lstStyle/>
          <a:p>
            <a:pPr>
              <a:buClr>
                <a:schemeClr val="tx2"/>
              </a:buClr>
            </a:pPr>
            <a:r>
              <a:rPr lang="en-US" sz="2000" dirty="0" smtClean="0"/>
              <a:t>The Department received the protocol on March 26, 2015</a:t>
            </a:r>
          </a:p>
          <a:p>
            <a:pPr lvl="1">
              <a:buClr>
                <a:schemeClr val="tx2"/>
              </a:buClr>
            </a:pPr>
            <a:r>
              <a:rPr lang="en-US" sz="1800" dirty="0" smtClean="0"/>
              <a:t>A request for additional information was sent on March 31, 2015</a:t>
            </a:r>
          </a:p>
          <a:p>
            <a:pPr>
              <a:buClr>
                <a:schemeClr val="tx2"/>
              </a:buClr>
            </a:pPr>
            <a:endParaRPr lang="en-US" sz="2000" dirty="0" smtClean="0"/>
          </a:p>
          <a:p>
            <a:pPr>
              <a:buClr>
                <a:schemeClr val="tx2"/>
              </a:buClr>
            </a:pPr>
            <a:r>
              <a:rPr lang="en-US" sz="2000" dirty="0" smtClean="0"/>
              <a:t>The Department received a revised protocol with the additional information included April 30, 2015</a:t>
            </a:r>
          </a:p>
          <a:p>
            <a:pPr>
              <a:buClr>
                <a:schemeClr val="tx2"/>
              </a:buClr>
            </a:pPr>
            <a:endParaRPr lang="en-US" sz="2000" dirty="0" smtClean="0"/>
          </a:p>
          <a:p>
            <a:pPr>
              <a:buClr>
                <a:schemeClr val="tx2"/>
              </a:buClr>
            </a:pPr>
            <a:r>
              <a:rPr lang="en-US" sz="2000" dirty="0" smtClean="0"/>
              <a:t>The mercury quantification protocol was approved  by the Department and issued on May 1, 2015.</a:t>
            </a:r>
          </a:p>
          <a:p>
            <a:pPr>
              <a:buClr>
                <a:schemeClr val="tx2"/>
              </a:buClr>
            </a:pPr>
            <a:endParaRPr lang="en-US" sz="2000" dirty="0" smtClean="0"/>
          </a:p>
          <a:p>
            <a:pPr>
              <a:buClr>
                <a:schemeClr val="tx2"/>
              </a:buClr>
            </a:pPr>
            <a:r>
              <a:rPr lang="en-US" sz="2000" dirty="0" smtClean="0"/>
              <a:t>The approval will expire 45 days after the issuance date. (Note: The facility has 45 days to complete the sampling process, not 45 days to complete all activities listed on the previous slide)</a:t>
            </a:r>
          </a:p>
          <a:p>
            <a:pPr>
              <a:buClr>
                <a:schemeClr val="tx2"/>
              </a:buClr>
            </a:pPr>
            <a:endParaRPr lang="en-US" sz="2000" dirty="0" smtClean="0"/>
          </a:p>
          <a:p>
            <a:pPr>
              <a:buClr>
                <a:schemeClr val="tx2"/>
              </a:buClr>
            </a:pPr>
            <a:r>
              <a:rPr lang="en-US" sz="2000" dirty="0" smtClean="0"/>
              <a:t>Sampling is currently taking place. </a:t>
            </a:r>
          </a:p>
        </p:txBody>
      </p:sp>
    </p:spTree>
    <p:extLst>
      <p:ext uri="{BB962C8B-B14F-4D97-AF65-F5344CB8AC3E}">
        <p14:creationId xmlns:p14="http://schemas.microsoft.com/office/powerpoint/2010/main" val="194737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524000" y="274638"/>
            <a:ext cx="6553200" cy="1143000"/>
          </a:xfrm>
        </p:spPr>
        <p:txBody>
          <a:bodyPr/>
          <a:lstStyle/>
          <a:p>
            <a:pPr algn="ctr"/>
            <a:r>
              <a:rPr lang="en-US" dirty="0" smtClean="0"/>
              <a:t>DEQ Approved Quantification </a:t>
            </a:r>
            <a:r>
              <a:rPr lang="en-US" dirty="0"/>
              <a:t>Protocol</a:t>
            </a:r>
          </a:p>
        </p:txBody>
      </p:sp>
      <p:sp>
        <p:nvSpPr>
          <p:cNvPr id="3" name="Content Placeholder 2"/>
          <p:cNvSpPr>
            <a:spLocks noGrp="1"/>
          </p:cNvSpPr>
          <p:nvPr>
            <p:ph idx="1"/>
          </p:nvPr>
        </p:nvSpPr>
        <p:spPr>
          <a:xfrm>
            <a:off x="457200" y="1828800"/>
            <a:ext cx="7620000" cy="4800600"/>
          </a:xfrm>
        </p:spPr>
        <p:txBody>
          <a:bodyPr>
            <a:normAutofit fontScale="92500" lnSpcReduction="10000"/>
          </a:bodyPr>
          <a:lstStyle/>
          <a:p>
            <a:pPr>
              <a:buClr>
                <a:schemeClr val="tx2"/>
              </a:buClr>
            </a:pPr>
            <a:r>
              <a:rPr lang="en-US" dirty="0" smtClean="0"/>
              <a:t>Four consecutive weekly composite sampling events for each element in production process</a:t>
            </a:r>
          </a:p>
          <a:p>
            <a:pPr lvl="1">
              <a:buClr>
                <a:schemeClr val="tx2"/>
              </a:buClr>
            </a:pPr>
            <a:r>
              <a:rPr lang="en-US" dirty="0"/>
              <a:t>Sampling locations: bauxite, calciner feed, final product, final mud washer </a:t>
            </a:r>
            <a:r>
              <a:rPr lang="en-US" dirty="0" smtClean="0"/>
              <a:t>mud</a:t>
            </a:r>
          </a:p>
          <a:p>
            <a:pPr lvl="1">
              <a:buClr>
                <a:schemeClr val="tx2"/>
              </a:buClr>
            </a:pPr>
            <a:r>
              <a:rPr lang="en-US" dirty="0" smtClean="0"/>
              <a:t>If other </a:t>
            </a:r>
            <a:r>
              <a:rPr lang="en-US" dirty="0"/>
              <a:t>process raw materials, additives or </a:t>
            </a:r>
            <a:r>
              <a:rPr lang="en-US" dirty="0" smtClean="0"/>
              <a:t>condensate are found to contain mercury they will be sampled.</a:t>
            </a:r>
          </a:p>
          <a:p>
            <a:pPr lvl="1">
              <a:buClr>
                <a:schemeClr val="tx2"/>
              </a:buClr>
            </a:pPr>
            <a:r>
              <a:rPr lang="en-US" dirty="0" smtClean="0"/>
              <a:t>Any elemental mercury found will be appropriately collected</a:t>
            </a:r>
            <a:endParaRPr lang="en-US" dirty="0"/>
          </a:p>
          <a:p>
            <a:pPr lvl="1">
              <a:buClr>
                <a:schemeClr val="tx2"/>
              </a:buClr>
            </a:pPr>
            <a:r>
              <a:rPr lang="en-US" dirty="0"/>
              <a:t>The process feed and discharge rates for all sampling locations will be continuously recorded </a:t>
            </a:r>
            <a:r>
              <a:rPr lang="en-US" dirty="0" smtClean="0"/>
              <a:t>.</a:t>
            </a:r>
          </a:p>
          <a:p>
            <a:pPr>
              <a:buClr>
                <a:schemeClr val="tx2"/>
              </a:buClr>
            </a:pPr>
            <a:endParaRPr lang="en-US" dirty="0" smtClean="0"/>
          </a:p>
          <a:p>
            <a:pPr>
              <a:buClr>
                <a:schemeClr val="tx2"/>
              </a:buClr>
            </a:pPr>
            <a:r>
              <a:rPr lang="en-US" dirty="0" smtClean="0"/>
              <a:t>Pace Analytical Services, a state </a:t>
            </a:r>
            <a:r>
              <a:rPr lang="en-US" dirty="0"/>
              <a:t>accredited </a:t>
            </a:r>
            <a:r>
              <a:rPr lang="en-US" dirty="0" smtClean="0"/>
              <a:t>laboratory, will perform the analysis.</a:t>
            </a:r>
          </a:p>
          <a:p>
            <a:pPr>
              <a:buClr>
                <a:schemeClr val="tx2"/>
              </a:buClr>
            </a:pPr>
            <a:endParaRPr lang="en-US" dirty="0" smtClean="0"/>
          </a:p>
          <a:p>
            <a:pPr>
              <a:buClr>
                <a:schemeClr val="tx2"/>
              </a:buClr>
            </a:pPr>
            <a:r>
              <a:rPr lang="en-US" dirty="0" smtClean="0"/>
              <a:t>Based on results of sampling, DEQ may require stack testing per Department policy.</a:t>
            </a:r>
          </a:p>
        </p:txBody>
      </p:sp>
    </p:spTree>
    <p:extLst>
      <p:ext uri="{BB962C8B-B14F-4D97-AF65-F5344CB8AC3E}">
        <p14:creationId xmlns:p14="http://schemas.microsoft.com/office/powerpoint/2010/main" val="2229823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752600" y="274638"/>
            <a:ext cx="6324600" cy="1143000"/>
          </a:xfrm>
        </p:spPr>
        <p:txBody>
          <a:bodyPr/>
          <a:lstStyle/>
          <a:p>
            <a:pPr algn="ctr"/>
            <a:r>
              <a:rPr lang="en-US" dirty="0" smtClean="0"/>
              <a:t>Mercury Quantification Protocol 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3916759"/>
              </p:ext>
            </p:extLst>
          </p:nvPr>
        </p:nvGraphicFramePr>
        <p:xfrm>
          <a:off x="381000" y="1828800"/>
          <a:ext cx="7924800" cy="4477089"/>
        </p:xfrm>
        <a:graphic>
          <a:graphicData uri="http://schemas.openxmlformats.org/drawingml/2006/table">
            <a:tbl>
              <a:tblPr firstRow="1" bandRow="1">
                <a:tableStyleId>{5C22544A-7EE6-4342-B048-85BDC9FD1C3A}</a:tableStyleId>
              </a:tblPr>
              <a:tblGrid>
                <a:gridCol w="1524000"/>
                <a:gridCol w="838200"/>
                <a:gridCol w="914400"/>
                <a:gridCol w="914400"/>
                <a:gridCol w="914400"/>
                <a:gridCol w="1600200"/>
                <a:gridCol w="1219200"/>
              </a:tblGrid>
              <a:tr h="1143674">
                <a:tc>
                  <a:txBody>
                    <a:bodyPr/>
                    <a:lstStyle/>
                    <a:p>
                      <a:r>
                        <a:rPr lang="en-US" dirty="0" smtClean="0"/>
                        <a:t>Mercury</a:t>
                      </a:r>
                      <a:r>
                        <a:rPr lang="en-US" baseline="0" dirty="0" smtClean="0"/>
                        <a:t> Sampling Event</a:t>
                      </a:r>
                      <a:endParaRPr lang="en-US" dirty="0"/>
                    </a:p>
                  </a:txBody>
                  <a:tcPr/>
                </a:tc>
                <a:tc>
                  <a:txBody>
                    <a:bodyPr/>
                    <a:lstStyle/>
                    <a:p>
                      <a:r>
                        <a:rPr lang="en-US" dirty="0" smtClean="0"/>
                        <a:t>Week 1</a:t>
                      </a:r>
                      <a:endParaRPr lang="en-US" dirty="0"/>
                    </a:p>
                  </a:txBody>
                  <a:tcPr/>
                </a:tc>
                <a:tc>
                  <a:txBody>
                    <a:bodyPr/>
                    <a:lstStyle/>
                    <a:p>
                      <a:r>
                        <a:rPr lang="en-US" dirty="0" smtClean="0"/>
                        <a:t>Week 2</a:t>
                      </a:r>
                      <a:endParaRPr lang="en-US" dirty="0"/>
                    </a:p>
                  </a:txBody>
                  <a:tcPr/>
                </a:tc>
                <a:tc>
                  <a:txBody>
                    <a:bodyPr/>
                    <a:lstStyle/>
                    <a:p>
                      <a:r>
                        <a:rPr lang="en-US" dirty="0" smtClean="0"/>
                        <a:t>Week 3</a:t>
                      </a:r>
                      <a:endParaRPr lang="en-US" dirty="0"/>
                    </a:p>
                  </a:txBody>
                  <a:tcPr/>
                </a:tc>
                <a:tc>
                  <a:txBody>
                    <a:bodyPr/>
                    <a:lstStyle/>
                    <a:p>
                      <a:r>
                        <a:rPr lang="en-US" dirty="0" smtClean="0"/>
                        <a:t>Week 4</a:t>
                      </a:r>
                      <a:endParaRPr lang="en-US" dirty="0"/>
                    </a:p>
                  </a:txBody>
                  <a:tcPr/>
                </a:tc>
                <a:tc>
                  <a:txBody>
                    <a:bodyPr/>
                    <a:lstStyle/>
                    <a:p>
                      <a:r>
                        <a:rPr lang="en-US" dirty="0" smtClean="0"/>
                        <a:t>Quantification</a:t>
                      </a:r>
                      <a:r>
                        <a:rPr lang="en-US" baseline="0" dirty="0" smtClean="0"/>
                        <a:t> report submitted</a:t>
                      </a:r>
                      <a:endParaRPr lang="en-US" dirty="0"/>
                    </a:p>
                  </a:txBody>
                  <a:tcPr/>
                </a:tc>
                <a:tc>
                  <a:txBody>
                    <a:bodyPr/>
                    <a:lstStyle/>
                    <a:p>
                      <a:r>
                        <a:rPr lang="en-US" dirty="0" smtClean="0"/>
                        <a:t>Emission Test Report to LDEQ </a:t>
                      </a:r>
                      <a:endParaRPr lang="en-US" dirty="0"/>
                    </a:p>
                  </a:txBody>
                  <a:tcPr/>
                </a:tc>
              </a:tr>
              <a:tr h="879749">
                <a:tc>
                  <a:txBody>
                    <a:bodyPr/>
                    <a:lstStyle/>
                    <a:p>
                      <a:r>
                        <a:rPr lang="en-US" dirty="0" smtClean="0"/>
                        <a:t>1 week after LDEQ approval</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1173479">
                <a:tc>
                  <a:txBody>
                    <a:bodyPr/>
                    <a:lstStyle/>
                    <a:p>
                      <a:r>
                        <a:rPr lang="en-US" dirty="0" smtClean="0"/>
                        <a:t>30 days</a:t>
                      </a:r>
                      <a:r>
                        <a:rPr lang="en-US" baseline="0" dirty="0" smtClean="0"/>
                        <a:t> after receiving final sampling results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1185249">
                <a:tc>
                  <a:txBody>
                    <a:bodyPr/>
                    <a:lstStyle/>
                    <a:p>
                      <a:r>
                        <a:rPr lang="en-US" dirty="0" smtClean="0"/>
                        <a:t>60 days after</a:t>
                      </a:r>
                      <a:r>
                        <a:rPr lang="en-US" baseline="0" dirty="0" smtClean="0"/>
                        <a:t> quantification report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Notched Right Arrow 4"/>
          <p:cNvSpPr/>
          <p:nvPr/>
        </p:nvSpPr>
        <p:spPr>
          <a:xfrm>
            <a:off x="2012476" y="3278874"/>
            <a:ext cx="3397724"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SAMPLING</a:t>
            </a:r>
            <a:endParaRPr lang="en-US" dirty="0"/>
          </a:p>
        </p:txBody>
      </p:sp>
      <p:sp>
        <p:nvSpPr>
          <p:cNvPr id="10" name="Notched Right Arrow 9"/>
          <p:cNvSpPr/>
          <p:nvPr/>
        </p:nvSpPr>
        <p:spPr>
          <a:xfrm>
            <a:off x="5943600" y="4349087"/>
            <a:ext cx="685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5-Point Star 2"/>
          <p:cNvSpPr/>
          <p:nvPr/>
        </p:nvSpPr>
        <p:spPr>
          <a:xfrm>
            <a:off x="7391400" y="5410200"/>
            <a:ext cx="609600" cy="4572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124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664458"/>
          </a:xfrm>
          <a:prstGeom prst="rect">
            <a:avLst/>
          </a:prstGeom>
          <a:noFill/>
          <a:ln w="9525">
            <a:noFill/>
            <a:miter lim="800000"/>
            <a:headEnd/>
            <a:tailEnd/>
          </a:ln>
        </p:spPr>
      </p:pic>
      <p:sp>
        <p:nvSpPr>
          <p:cNvPr id="2" name="Title 1"/>
          <p:cNvSpPr>
            <a:spLocks noGrp="1"/>
          </p:cNvSpPr>
          <p:nvPr>
            <p:ph type="title"/>
          </p:nvPr>
        </p:nvSpPr>
        <p:spPr>
          <a:xfrm>
            <a:off x="1662752" y="274638"/>
            <a:ext cx="6414448" cy="1401762"/>
          </a:xfrm>
        </p:spPr>
        <p:txBody>
          <a:bodyPr/>
          <a:lstStyle/>
          <a:p>
            <a:pPr algn="ctr"/>
            <a:r>
              <a:rPr lang="en-US" dirty="0" smtClean="0"/>
              <a:t>Department Response - MAML</a:t>
            </a:r>
            <a:endParaRPr lang="en-US" dirty="0"/>
          </a:p>
        </p:txBody>
      </p:sp>
      <p:sp>
        <p:nvSpPr>
          <p:cNvPr id="3" name="Content Placeholder 2"/>
          <p:cNvSpPr>
            <a:spLocks noGrp="1"/>
          </p:cNvSpPr>
          <p:nvPr>
            <p:ph idx="1"/>
          </p:nvPr>
        </p:nvSpPr>
        <p:spPr>
          <a:xfrm>
            <a:off x="457200" y="1756012"/>
            <a:ext cx="7620000" cy="4800600"/>
          </a:xfrm>
        </p:spPr>
        <p:txBody>
          <a:bodyPr/>
          <a:lstStyle/>
          <a:p>
            <a:pPr marL="114300" indent="0">
              <a:buClr>
                <a:schemeClr val="tx2"/>
              </a:buClr>
              <a:buNone/>
            </a:pPr>
            <a:r>
              <a:rPr lang="en-US" dirty="0"/>
              <a:t>March 16-17, 2015: Mobile Air Monitoring Lab (MAML) monitored the air </a:t>
            </a:r>
            <a:r>
              <a:rPr lang="en-US" dirty="0" smtClean="0"/>
              <a:t>mercury </a:t>
            </a:r>
            <a:r>
              <a:rPr lang="en-US" dirty="0"/>
              <a:t>emissions near the facility </a:t>
            </a:r>
            <a:endParaRPr lang="en-US" dirty="0" smtClean="0"/>
          </a:p>
          <a:p>
            <a:pPr>
              <a:buClr>
                <a:schemeClr val="tx2"/>
              </a:buClr>
            </a:pPr>
            <a:endParaRPr lang="en-US" dirty="0"/>
          </a:p>
          <a:p>
            <a:pPr marL="114300" indent="0">
              <a:buClr>
                <a:schemeClr val="tx2"/>
              </a:buClr>
              <a:buNone/>
            </a:pPr>
            <a:r>
              <a:rPr lang="en-US" dirty="0" smtClean="0"/>
              <a:t>MAML site #1: the “Moni Carlo” truck stop and casino at 5353 W. Airline Highway, Gramercy, LA 70051, St. John the Baptist Parish</a:t>
            </a:r>
          </a:p>
          <a:p>
            <a:pPr lvl="1">
              <a:buClrTx/>
              <a:buFont typeface="Wingdings" panose="05000000000000000000" pitchFamily="2" charset="2"/>
              <a:buChar char="Ø"/>
            </a:pPr>
            <a:r>
              <a:rPr lang="en-US" dirty="0" smtClean="0"/>
              <a:t>Relative position of center of Noranda Alumina to the MAML from site #1: 2.80 miles </a:t>
            </a:r>
          </a:p>
          <a:p>
            <a:pPr marL="114300" indent="0">
              <a:buClrTx/>
              <a:buNone/>
            </a:pPr>
            <a:endParaRPr lang="en-US" dirty="0" smtClean="0"/>
          </a:p>
          <a:p>
            <a:pPr marL="114300" indent="0">
              <a:buClrTx/>
              <a:buNone/>
            </a:pPr>
            <a:r>
              <a:rPr lang="en-US" dirty="0" smtClean="0"/>
              <a:t>MAML site #2: corner of Marigold St. and River Road in Mt. Airy, St. John the Baptist Parish, Louisiana 70051</a:t>
            </a:r>
          </a:p>
          <a:p>
            <a:pPr lvl="1">
              <a:buClrTx/>
              <a:buFont typeface="Wingdings" panose="05000000000000000000" pitchFamily="2" charset="2"/>
              <a:buChar char="Ø"/>
            </a:pPr>
            <a:r>
              <a:rPr lang="en-US" dirty="0" smtClean="0"/>
              <a:t>Relative position of center of Noranda Alumina to the MAML from site #2: 1.83 miles</a:t>
            </a:r>
            <a:endParaRPr lang="en-US" dirty="0"/>
          </a:p>
        </p:txBody>
      </p:sp>
    </p:spTree>
    <p:extLst>
      <p:ext uri="{BB962C8B-B14F-4D97-AF65-F5344CB8AC3E}">
        <p14:creationId xmlns:p14="http://schemas.microsoft.com/office/powerpoint/2010/main" val="634309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662752" y="274638"/>
            <a:ext cx="6414448" cy="1143000"/>
          </a:xfrm>
        </p:spPr>
        <p:txBody>
          <a:bodyPr/>
          <a:lstStyle/>
          <a:p>
            <a:pPr algn="ctr"/>
            <a:r>
              <a:rPr lang="en-US" dirty="0" smtClean="0"/>
              <a:t>MAML Locations – 1</a:t>
            </a:r>
            <a:r>
              <a:rPr lang="en-US" baseline="30000" dirty="0" smtClean="0"/>
              <a:t>st</a:t>
            </a:r>
            <a:r>
              <a:rPr lang="en-US" dirty="0" smtClean="0"/>
              <a:t> visit </a:t>
            </a:r>
            <a:endParaRPr lang="en-US" dirty="0"/>
          </a:p>
        </p:txBody>
      </p:sp>
      <p:sp>
        <p:nvSpPr>
          <p:cNvPr id="7" name="Isosceles Triangle 6"/>
          <p:cNvSpPr/>
          <p:nvPr/>
        </p:nvSpPr>
        <p:spPr>
          <a:xfrm>
            <a:off x="1828800" y="4800600"/>
            <a:ext cx="304800" cy="30480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2056660" y="4191000"/>
            <a:ext cx="304800" cy="2286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489312"/>
            <a:ext cx="7172141" cy="5241821"/>
          </a:xfrm>
          <a:prstGeom prst="rect">
            <a:avLst/>
          </a:prstGeom>
        </p:spPr>
      </p:pic>
    </p:spTree>
    <p:extLst>
      <p:ext uri="{BB962C8B-B14F-4D97-AF65-F5344CB8AC3E}">
        <p14:creationId xmlns:p14="http://schemas.microsoft.com/office/powerpoint/2010/main" val="1966085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5791200" cy="1143000"/>
          </a:xfrm>
        </p:spPr>
        <p:txBody>
          <a:bodyPr/>
          <a:lstStyle/>
          <a:p>
            <a:pPr algn="ctr"/>
            <a:r>
              <a:rPr lang="en-US" dirty="0"/>
              <a:t>Department Response - MAML</a:t>
            </a:r>
          </a:p>
        </p:txBody>
      </p:sp>
      <p:sp>
        <p:nvSpPr>
          <p:cNvPr id="3" name="Content Placeholder 2"/>
          <p:cNvSpPr>
            <a:spLocks noGrp="1"/>
          </p:cNvSpPr>
          <p:nvPr>
            <p:ph idx="1"/>
          </p:nvPr>
        </p:nvSpPr>
        <p:spPr/>
        <p:txBody>
          <a:bodyPr>
            <a:normAutofit fontScale="92500"/>
          </a:bodyPr>
          <a:lstStyle/>
          <a:p>
            <a:pPr marL="114300" indent="0">
              <a:buClr>
                <a:schemeClr val="tx2"/>
              </a:buClr>
              <a:buNone/>
            </a:pPr>
            <a:r>
              <a:rPr lang="en-US" dirty="0" smtClean="0"/>
              <a:t>May 18-22, </a:t>
            </a:r>
            <a:r>
              <a:rPr lang="en-US" dirty="0"/>
              <a:t>2015: </a:t>
            </a:r>
            <a:r>
              <a:rPr lang="en-US" dirty="0" smtClean="0"/>
              <a:t>MAML again </a:t>
            </a:r>
            <a:r>
              <a:rPr lang="en-US" dirty="0"/>
              <a:t>monitored the air mercury emissions near the facility </a:t>
            </a:r>
          </a:p>
          <a:p>
            <a:pPr marL="114300" indent="0">
              <a:buClr>
                <a:schemeClr val="tx2"/>
              </a:buClr>
              <a:buNone/>
            </a:pPr>
            <a:r>
              <a:rPr lang="en-US" dirty="0"/>
              <a:t>MAML site </a:t>
            </a:r>
            <a:r>
              <a:rPr lang="en-US" dirty="0" smtClean="0"/>
              <a:t>#1: near the corner of Hwy 621 and Hwy 3213 in St. James </a:t>
            </a:r>
            <a:r>
              <a:rPr lang="en-US" dirty="0"/>
              <a:t>Parish</a:t>
            </a:r>
          </a:p>
          <a:p>
            <a:pPr lvl="1">
              <a:buClrTx/>
              <a:buFont typeface="Wingdings" panose="05000000000000000000" pitchFamily="2" charset="2"/>
              <a:buChar char="Ø"/>
            </a:pPr>
            <a:r>
              <a:rPr lang="en-US" dirty="0"/>
              <a:t>Relative position of center of </a:t>
            </a:r>
            <a:r>
              <a:rPr lang="en-US" dirty="0" err="1"/>
              <a:t>Noranda</a:t>
            </a:r>
            <a:r>
              <a:rPr lang="en-US" dirty="0"/>
              <a:t> Alumina to the MAML from site #1: </a:t>
            </a:r>
            <a:r>
              <a:rPr lang="en-US" dirty="0" smtClean="0"/>
              <a:t>1.2 </a:t>
            </a:r>
            <a:r>
              <a:rPr lang="en-US" dirty="0"/>
              <a:t>miles </a:t>
            </a:r>
          </a:p>
          <a:p>
            <a:pPr marL="114300" indent="0">
              <a:buClr>
                <a:schemeClr val="tx2"/>
              </a:buClr>
              <a:buNone/>
            </a:pPr>
            <a:r>
              <a:rPr lang="en-US" dirty="0" smtClean="0"/>
              <a:t>MAML </a:t>
            </a:r>
            <a:r>
              <a:rPr lang="en-US" dirty="0"/>
              <a:t>site </a:t>
            </a:r>
            <a:r>
              <a:rPr lang="en-US" dirty="0" smtClean="0"/>
              <a:t>#2: </a:t>
            </a:r>
            <a:r>
              <a:rPr lang="en-US" dirty="0"/>
              <a:t>the “Moni Carlo” truck stop and casino at 5353 W. Airline Highway, Gramercy, LA 70051, St. John the Baptist Parish</a:t>
            </a:r>
          </a:p>
          <a:p>
            <a:pPr lvl="1">
              <a:buClrTx/>
              <a:buFont typeface="Wingdings" panose="05000000000000000000" pitchFamily="2" charset="2"/>
              <a:buChar char="Ø"/>
            </a:pPr>
            <a:r>
              <a:rPr lang="en-US" dirty="0"/>
              <a:t>Relative position of center of </a:t>
            </a:r>
            <a:r>
              <a:rPr lang="en-US" dirty="0" err="1"/>
              <a:t>Noranda</a:t>
            </a:r>
            <a:r>
              <a:rPr lang="en-US" dirty="0"/>
              <a:t> Alumina to the MAML from site </a:t>
            </a:r>
            <a:r>
              <a:rPr lang="en-US" dirty="0" smtClean="0"/>
              <a:t>#2: </a:t>
            </a:r>
            <a:r>
              <a:rPr lang="en-US" dirty="0"/>
              <a:t>2.80 miles </a:t>
            </a:r>
          </a:p>
          <a:p>
            <a:pPr marL="114300" indent="0">
              <a:buClrTx/>
              <a:buNone/>
            </a:pPr>
            <a:r>
              <a:rPr lang="en-US" dirty="0" smtClean="0"/>
              <a:t>MAML </a:t>
            </a:r>
            <a:r>
              <a:rPr lang="en-US" dirty="0"/>
              <a:t>site </a:t>
            </a:r>
            <a:r>
              <a:rPr lang="en-US" dirty="0" smtClean="0"/>
              <a:t>#3: Wallace, </a:t>
            </a:r>
            <a:r>
              <a:rPr lang="en-US" dirty="0"/>
              <a:t>St. John the Baptist Parish, Louisiana </a:t>
            </a:r>
            <a:r>
              <a:rPr lang="en-US" dirty="0" smtClean="0"/>
              <a:t>70049</a:t>
            </a:r>
            <a:endParaRPr lang="en-US" dirty="0"/>
          </a:p>
          <a:p>
            <a:pPr lvl="1">
              <a:buClrTx/>
              <a:buFont typeface="Wingdings" panose="05000000000000000000" pitchFamily="2" charset="2"/>
              <a:buChar char="Ø"/>
            </a:pPr>
            <a:r>
              <a:rPr lang="en-US" dirty="0"/>
              <a:t>Relative position of center of </a:t>
            </a:r>
            <a:r>
              <a:rPr lang="en-US" dirty="0" err="1"/>
              <a:t>Noranda</a:t>
            </a:r>
            <a:r>
              <a:rPr lang="en-US" dirty="0"/>
              <a:t> Alumina to the MAML from site </a:t>
            </a:r>
            <a:r>
              <a:rPr lang="en-US" dirty="0" smtClean="0"/>
              <a:t>#3: 1.4 </a:t>
            </a:r>
            <a:r>
              <a:rPr lang="en-US" dirty="0"/>
              <a:t>miles</a:t>
            </a:r>
          </a:p>
          <a:p>
            <a:endParaRPr lang="en-US" dirty="0"/>
          </a:p>
        </p:txBody>
      </p:sp>
      <p:pic>
        <p:nvPicPr>
          <p:cNvPr id="4" name="Picture 3"/>
          <p:cNvPicPr/>
          <p:nvPr/>
        </p:nvPicPr>
        <p:blipFill>
          <a:blip r:embed="rId2" cstate="print"/>
          <a:srcRect/>
          <a:stretch>
            <a:fillRect/>
          </a:stretch>
        </p:blipFill>
        <p:spPr bwMode="auto">
          <a:xfrm>
            <a:off x="0" y="11942"/>
            <a:ext cx="1662752" cy="1477370"/>
          </a:xfrm>
          <a:prstGeom prst="rect">
            <a:avLst/>
          </a:prstGeom>
          <a:noFill/>
          <a:ln w="9525">
            <a:noFill/>
            <a:miter lim="800000"/>
            <a:headEnd/>
            <a:tailEnd/>
          </a:ln>
        </p:spPr>
      </p:pic>
    </p:spTree>
    <p:extLst>
      <p:ext uri="{BB962C8B-B14F-4D97-AF65-F5344CB8AC3E}">
        <p14:creationId xmlns:p14="http://schemas.microsoft.com/office/powerpoint/2010/main" val="2033691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152" y="176734"/>
            <a:ext cx="6570023" cy="1143000"/>
          </a:xfrm>
        </p:spPr>
        <p:txBody>
          <a:bodyPr/>
          <a:lstStyle/>
          <a:p>
            <a:r>
              <a:rPr lang="en-US" dirty="0"/>
              <a:t>MAML Locations </a:t>
            </a:r>
            <a:r>
              <a:rPr lang="en-US" dirty="0" smtClean="0"/>
              <a:t>– 2</a:t>
            </a:r>
            <a:r>
              <a:rPr lang="en-US" baseline="30000" dirty="0" smtClean="0"/>
              <a:t>nd</a:t>
            </a:r>
            <a:r>
              <a:rPr lang="en-US" dirty="0" smtClean="0"/>
              <a:t> visit</a:t>
            </a:r>
            <a:endParaRPr lang="en-US" dirty="0"/>
          </a:p>
        </p:txBody>
      </p:sp>
      <p:pic>
        <p:nvPicPr>
          <p:cNvPr id="6" name="Picture 5"/>
          <p:cNvPicPr/>
          <p:nvPr/>
        </p:nvPicPr>
        <p:blipFill>
          <a:blip r:embed="rId2" cstate="print"/>
          <a:srcRect/>
          <a:stretch>
            <a:fillRect/>
          </a:stretch>
        </p:blipFill>
        <p:spPr bwMode="auto">
          <a:xfrm>
            <a:off x="0" y="0"/>
            <a:ext cx="1662752" cy="1477370"/>
          </a:xfrm>
          <a:prstGeom prst="rect">
            <a:avLst/>
          </a:prstGeom>
          <a:noFill/>
          <a:ln w="9525">
            <a:noFill/>
            <a:miter lim="800000"/>
            <a:headEnd/>
            <a:tailEnd/>
          </a:ln>
        </p:spPr>
      </p:pic>
      <p:sp>
        <p:nvSpPr>
          <p:cNvPr id="4" name="AutoShape 5" descr="https://webmail.la.gov/owa/attachment.ashx?id=RgAAAADXaTGjoykqQY946TKD0CK1BwDIaraW4HudSY9yqq3Zd3VJAAAACY4mAACkJHnzpYYNTq4eii6bfIX7AAC3rsRgAAAJ&amp;attcnt=1&amp;attid0=EAA5uJSAS7ykTqhKdoFVHqZt&amp;attcid0=924dbe29-b650-42d6-b8cd-af12fbc4387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7" descr="https://webmail.la.gov/owa/attachment.ashx?id=RgAAAADXaTGjoykqQY946TKD0CK1BwDIaraW4HudSY9yqq3Zd3VJAAAACY4mAACkJHnzpYYNTq4eii6bfIX7AAC3rsRgAAAJ&amp;attcnt=1&amp;attid0=EAA5uJSAS7ykTqhKdoFVHqZt&amp;attcid0=924dbe29-b650-42d6-b8cd-af12fbc4387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https://webmail.la.gov/owa/attachment.ashx?id=RgAAAADXaTGjoykqQY946TKD0CK1BwDIaraW4HudSY9yqq3Zd3VJAAAACY4mAACkJHnzpYYNTq4eii6bfIX7AAC3rsRgAAAJ&amp;attcnt=1&amp;attid0=EAA5uJSAS7ykTqhKdoFVHqZt&amp;attcid0=924dbe29-b650-42d6-b8cd-af12fbc4387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1" descr="https://webmail.la.gov/owa/attachment.ashx?id=RgAAAADXaTGjoykqQY946TKD0CK1BwDIaraW4HudSY9yqq3Zd3VJAAAACY4mAACkJHnzpYYNTq4eii6bfIX7AAC3rsRgAAAJ&amp;attcnt=1&amp;attid0=EAA5uJSAS7ykTqhKdoFVHqZt&amp;attcid0=924dbe29-b650-42d6-b8cd-af12fbc4387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640698" y="1600200"/>
            <a:ext cx="7253004"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024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524000" y="274638"/>
            <a:ext cx="6553200" cy="1143000"/>
          </a:xfrm>
        </p:spPr>
        <p:txBody>
          <a:bodyPr/>
          <a:lstStyle/>
          <a:p>
            <a:pPr algn="ctr"/>
            <a:r>
              <a:rPr lang="en-US" dirty="0"/>
              <a:t>Noranda Alumina LLC</a:t>
            </a:r>
          </a:p>
        </p:txBody>
      </p:sp>
      <p:pic>
        <p:nvPicPr>
          <p:cNvPr id="9" name="Content Placeholder 8"/>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640698" y="1600200"/>
            <a:ext cx="7253004" cy="4800600"/>
          </a:xfrm>
          <a:prstGeom prst="rect">
            <a:avLst/>
          </a:prstGeom>
        </p:spPr>
      </p:pic>
      <p:sp>
        <p:nvSpPr>
          <p:cNvPr id="4" name="Isosceles Triangle 3"/>
          <p:cNvSpPr/>
          <p:nvPr/>
        </p:nvSpPr>
        <p:spPr>
          <a:xfrm>
            <a:off x="3352800" y="3581400"/>
            <a:ext cx="381000" cy="3048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95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524000" y="274638"/>
            <a:ext cx="6553200" cy="1143000"/>
          </a:xfrm>
        </p:spPr>
        <p:txBody>
          <a:bodyPr/>
          <a:lstStyle/>
          <a:p>
            <a:pPr algn="ctr"/>
            <a:r>
              <a:rPr lang="en-US" dirty="0" smtClean="0"/>
              <a:t>MAML Results</a:t>
            </a:r>
            <a:endParaRPr lang="en-US" dirty="0"/>
          </a:p>
        </p:txBody>
      </p:sp>
      <p:sp>
        <p:nvSpPr>
          <p:cNvPr id="3" name="Content Placeholder 2"/>
          <p:cNvSpPr>
            <a:spLocks noGrp="1"/>
          </p:cNvSpPr>
          <p:nvPr>
            <p:ph idx="1"/>
          </p:nvPr>
        </p:nvSpPr>
        <p:spPr>
          <a:xfrm>
            <a:off x="609600" y="3352800"/>
            <a:ext cx="7620000" cy="3276600"/>
          </a:xfrm>
        </p:spPr>
        <p:txBody>
          <a:bodyPr>
            <a:normAutofit/>
          </a:bodyPr>
          <a:lstStyle/>
          <a:p>
            <a:pPr marL="411480" lvl="1" indent="0">
              <a:buClr>
                <a:schemeClr val="tx2"/>
              </a:buClr>
              <a:buNone/>
            </a:pPr>
            <a:endParaRPr lang="en-US" dirty="0" smtClean="0"/>
          </a:p>
          <a:p>
            <a:pPr>
              <a:buClr>
                <a:schemeClr val="tx2"/>
              </a:buClr>
            </a:pPr>
            <a:r>
              <a:rPr lang="en-US" dirty="0" smtClean="0"/>
              <a:t>The </a:t>
            </a:r>
            <a:r>
              <a:rPr lang="en-US" dirty="0"/>
              <a:t>Louisiana Ambient Air Quality Standard </a:t>
            </a:r>
            <a:r>
              <a:rPr lang="en-US" dirty="0" smtClean="0"/>
              <a:t>8-hr average for mercury is</a:t>
            </a:r>
            <a:r>
              <a:rPr lang="en-US" dirty="0"/>
              <a:t> </a:t>
            </a:r>
            <a:r>
              <a:rPr lang="en-US" dirty="0" smtClean="0"/>
              <a:t>1.19 </a:t>
            </a:r>
            <a:r>
              <a:rPr lang="en-US" dirty="0"/>
              <a:t>µg/m</a:t>
            </a:r>
            <a:r>
              <a:rPr lang="en-US" baseline="30000" dirty="0"/>
              <a:t>3 </a:t>
            </a:r>
            <a:r>
              <a:rPr lang="en-US" dirty="0"/>
              <a:t> </a:t>
            </a:r>
            <a:endParaRPr lang="en-US" dirty="0" smtClean="0"/>
          </a:p>
          <a:p>
            <a:pPr marL="480060" lvl="2" indent="0">
              <a:buClr>
                <a:schemeClr val="tx2"/>
              </a:buClr>
              <a:buNone/>
            </a:pPr>
            <a:endParaRPr lang="en-US" dirty="0" smtClean="0"/>
          </a:p>
          <a:p>
            <a:pPr lvl="0">
              <a:buClr>
                <a:schemeClr val="tx2"/>
              </a:buClr>
            </a:pPr>
            <a:r>
              <a:rPr lang="en-US" b="1" dirty="0" smtClean="0"/>
              <a:t>Disclaimer: The results are not representative of exclusively Noranda’s emissions. The MAML is going to detect mercury emissions in the area, but does not determine the source of the emissions.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65145449"/>
              </p:ext>
            </p:extLst>
          </p:nvPr>
        </p:nvGraphicFramePr>
        <p:xfrm>
          <a:off x="762000" y="1676400"/>
          <a:ext cx="7162800" cy="1508760"/>
        </p:xfrm>
        <a:graphic>
          <a:graphicData uri="http://schemas.openxmlformats.org/drawingml/2006/table">
            <a:tbl>
              <a:tblPr firstRow="1" bandRow="1">
                <a:tableStyleId>{5C22544A-7EE6-4342-B048-85BDC9FD1C3A}</a:tableStyleId>
              </a:tblPr>
              <a:tblGrid>
                <a:gridCol w="1306830"/>
                <a:gridCol w="1780736"/>
                <a:gridCol w="1938704"/>
                <a:gridCol w="2136530"/>
              </a:tblGrid>
              <a:tr h="822960">
                <a:tc>
                  <a:txBody>
                    <a:bodyPr/>
                    <a:lstStyle/>
                    <a:p>
                      <a:pPr algn="ctr"/>
                      <a:r>
                        <a:rPr lang="en-US" sz="2400" b="1" dirty="0" err="1" smtClean="0">
                          <a:solidFill>
                            <a:schemeClr val="tx1"/>
                          </a:solidFill>
                        </a:rPr>
                        <a:t>ug</a:t>
                      </a:r>
                      <a:r>
                        <a:rPr lang="en-US" sz="2400" b="1" dirty="0" smtClean="0">
                          <a:solidFill>
                            <a:schemeClr val="tx1"/>
                          </a:solidFill>
                        </a:rPr>
                        <a:t>/m</a:t>
                      </a:r>
                      <a:r>
                        <a:rPr lang="en-US" sz="2400" b="1" baseline="30000" dirty="0" smtClean="0">
                          <a:solidFill>
                            <a:schemeClr val="tx1"/>
                          </a:solidFill>
                        </a:rPr>
                        <a:t>3</a:t>
                      </a:r>
                      <a:endParaRPr lang="en-US" sz="2400" b="1" baseline="30000" dirty="0">
                        <a:solidFill>
                          <a:schemeClr val="tx1"/>
                        </a:solidFill>
                      </a:endParaRPr>
                    </a:p>
                  </a:txBody>
                  <a:tcPr/>
                </a:tc>
                <a:tc>
                  <a:txBody>
                    <a:bodyPr/>
                    <a:lstStyle/>
                    <a:p>
                      <a:pPr algn="ctr"/>
                      <a:r>
                        <a:rPr lang="en-US" sz="2400" b="1" dirty="0" smtClean="0">
                          <a:solidFill>
                            <a:schemeClr val="tx1"/>
                          </a:solidFill>
                        </a:rPr>
                        <a:t>8-hour average</a:t>
                      </a:r>
                      <a:endParaRPr lang="en-US" sz="2400" b="1" dirty="0">
                        <a:solidFill>
                          <a:schemeClr val="tx1"/>
                        </a:solidFill>
                      </a:endParaRPr>
                    </a:p>
                  </a:txBody>
                  <a:tcPr/>
                </a:tc>
                <a:tc>
                  <a:txBody>
                    <a:bodyPr/>
                    <a:lstStyle/>
                    <a:p>
                      <a:pPr algn="ctr"/>
                      <a:r>
                        <a:rPr lang="en-US" sz="2400" b="1" dirty="0" smtClean="0">
                          <a:solidFill>
                            <a:schemeClr val="tx1"/>
                          </a:solidFill>
                        </a:rPr>
                        <a:t>Hourly average</a:t>
                      </a:r>
                      <a:endParaRPr lang="en-US" sz="2400" b="1" dirty="0">
                        <a:solidFill>
                          <a:schemeClr val="tx1"/>
                        </a:solidFill>
                      </a:endParaRPr>
                    </a:p>
                  </a:txBody>
                  <a:tcPr/>
                </a:tc>
                <a:tc>
                  <a:txBody>
                    <a:bodyPr/>
                    <a:lstStyle/>
                    <a:p>
                      <a:pPr algn="ctr"/>
                      <a:r>
                        <a:rPr lang="en-US" sz="2400" b="1" dirty="0" smtClean="0">
                          <a:solidFill>
                            <a:schemeClr val="tx1"/>
                          </a:solidFill>
                        </a:rPr>
                        <a:t>5-minute average</a:t>
                      </a:r>
                      <a:endParaRPr lang="en-US" sz="2400" b="1" dirty="0">
                        <a:solidFill>
                          <a:schemeClr val="tx1"/>
                        </a:solidFill>
                      </a:endParaRPr>
                    </a:p>
                  </a:txBody>
                  <a:tcPr/>
                </a:tc>
              </a:tr>
              <a:tr h="685800">
                <a:tc>
                  <a:txBody>
                    <a:bodyPr/>
                    <a:lstStyle/>
                    <a:p>
                      <a:pPr algn="ctr"/>
                      <a:r>
                        <a:rPr lang="en-US" sz="2000" b="1" dirty="0" smtClean="0"/>
                        <a:t>Maximum</a:t>
                      </a:r>
                      <a:endParaRPr lang="en-US" sz="2000" b="1" dirty="0"/>
                    </a:p>
                  </a:txBody>
                  <a:tcPr/>
                </a:tc>
                <a:tc>
                  <a:txBody>
                    <a:bodyPr/>
                    <a:lstStyle/>
                    <a:p>
                      <a:pPr algn="ctr"/>
                      <a:r>
                        <a:rPr lang="en-US" sz="2000" b="1" dirty="0" smtClean="0"/>
                        <a:t>0.0051</a:t>
                      </a:r>
                      <a:endParaRPr lang="en-US" sz="2000" b="1" dirty="0"/>
                    </a:p>
                  </a:txBody>
                  <a:tcPr/>
                </a:tc>
                <a:tc>
                  <a:txBody>
                    <a:bodyPr/>
                    <a:lstStyle/>
                    <a:p>
                      <a:pPr algn="ctr"/>
                      <a:r>
                        <a:rPr lang="en-US" sz="2000" b="1" dirty="0" smtClean="0"/>
                        <a:t>0.013</a:t>
                      </a:r>
                      <a:endParaRPr lang="en-US" sz="2000" b="1" dirty="0"/>
                    </a:p>
                  </a:txBody>
                  <a:tcPr/>
                </a:tc>
                <a:tc>
                  <a:txBody>
                    <a:bodyPr/>
                    <a:lstStyle/>
                    <a:p>
                      <a:pPr algn="ctr"/>
                      <a:r>
                        <a:rPr lang="en-US" sz="2000" b="1" smtClean="0"/>
                        <a:t>0.07</a:t>
                      </a:r>
                      <a:endParaRPr lang="en-US" sz="2000" b="1" dirty="0"/>
                    </a:p>
                  </a:txBody>
                  <a:tcPr/>
                </a:tc>
              </a:tr>
            </a:tbl>
          </a:graphicData>
        </a:graphic>
      </p:graphicFrame>
    </p:spTree>
    <p:extLst>
      <p:ext uri="{BB962C8B-B14F-4D97-AF65-F5344CB8AC3E}">
        <p14:creationId xmlns:p14="http://schemas.microsoft.com/office/powerpoint/2010/main" val="2791528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752600" y="274638"/>
            <a:ext cx="6324600" cy="1143000"/>
          </a:xfrm>
        </p:spPr>
        <p:txBody>
          <a:bodyPr/>
          <a:lstStyle/>
          <a:p>
            <a:pPr algn="ctr"/>
            <a:r>
              <a:rPr lang="en-US" sz="4200" dirty="0" smtClean="0"/>
              <a:t>Mercury (Hg)</a:t>
            </a:r>
            <a:endParaRPr lang="en-US" sz="4200" dirty="0"/>
          </a:p>
        </p:txBody>
      </p:sp>
      <p:sp>
        <p:nvSpPr>
          <p:cNvPr id="3" name="Content Placeholder 2"/>
          <p:cNvSpPr>
            <a:spLocks noGrp="1"/>
          </p:cNvSpPr>
          <p:nvPr>
            <p:ph idx="1"/>
          </p:nvPr>
        </p:nvSpPr>
        <p:spPr>
          <a:xfrm>
            <a:off x="304800" y="1489312"/>
            <a:ext cx="8077200" cy="5257800"/>
          </a:xfrm>
        </p:spPr>
        <p:txBody>
          <a:bodyPr>
            <a:normAutofit/>
          </a:bodyPr>
          <a:lstStyle/>
          <a:p>
            <a:pPr>
              <a:spcBef>
                <a:spcPts val="600"/>
              </a:spcBef>
              <a:buClr>
                <a:schemeClr val="tx2"/>
              </a:buClr>
            </a:pPr>
            <a:endParaRPr lang="en-US" sz="2800" dirty="0" smtClean="0"/>
          </a:p>
          <a:p>
            <a:pPr>
              <a:spcBef>
                <a:spcPts val="600"/>
              </a:spcBef>
              <a:buClr>
                <a:schemeClr val="tx2"/>
              </a:buClr>
            </a:pPr>
            <a:r>
              <a:rPr lang="en-US" sz="2800" dirty="0" smtClean="0"/>
              <a:t>Mercury is a naturally </a:t>
            </a:r>
            <a:r>
              <a:rPr lang="en-US" sz="2800" dirty="0"/>
              <a:t>occurring </a:t>
            </a:r>
            <a:r>
              <a:rPr lang="en-US" sz="2800" dirty="0" smtClean="0"/>
              <a:t>element that exists in three forms</a:t>
            </a:r>
          </a:p>
          <a:p>
            <a:pPr lvl="1">
              <a:spcBef>
                <a:spcPts val="600"/>
              </a:spcBef>
              <a:buClr>
                <a:schemeClr val="tx2"/>
              </a:buClr>
            </a:pPr>
            <a:r>
              <a:rPr lang="en-US" dirty="0" smtClean="0"/>
              <a:t>Metallic </a:t>
            </a:r>
            <a:r>
              <a:rPr lang="en-US" dirty="0"/>
              <a:t>mercury </a:t>
            </a:r>
            <a:r>
              <a:rPr lang="en-US" dirty="0" smtClean="0"/>
              <a:t>    Hg </a:t>
            </a:r>
            <a:r>
              <a:rPr lang="en-US" dirty="0"/>
              <a:t>(0)</a:t>
            </a:r>
          </a:p>
          <a:p>
            <a:pPr lvl="1">
              <a:spcBef>
                <a:spcPts val="600"/>
              </a:spcBef>
              <a:buClr>
                <a:schemeClr val="tx2"/>
              </a:buClr>
            </a:pPr>
            <a:r>
              <a:rPr lang="en-US" dirty="0"/>
              <a:t>Inorganic mercury </a:t>
            </a:r>
            <a:r>
              <a:rPr lang="en-US" dirty="0" smtClean="0"/>
              <a:t>  Hg(II</a:t>
            </a:r>
            <a:r>
              <a:rPr lang="en-US" dirty="0"/>
              <a:t>) </a:t>
            </a:r>
          </a:p>
          <a:p>
            <a:pPr lvl="1">
              <a:spcBef>
                <a:spcPts val="600"/>
              </a:spcBef>
              <a:buClr>
                <a:schemeClr val="tx2"/>
              </a:buClr>
            </a:pPr>
            <a:r>
              <a:rPr lang="en-US" dirty="0"/>
              <a:t>Organic mercury </a:t>
            </a:r>
            <a:r>
              <a:rPr lang="en-US" dirty="0" smtClean="0"/>
              <a:t>     Me-Hg</a:t>
            </a:r>
            <a:endParaRPr lang="en-US" dirty="0"/>
          </a:p>
          <a:p>
            <a:pPr>
              <a:spcBef>
                <a:spcPts val="600"/>
              </a:spcBef>
              <a:buClr>
                <a:schemeClr val="tx2"/>
              </a:buClr>
            </a:pPr>
            <a:r>
              <a:rPr lang="en-US" sz="2800" dirty="0" smtClean="0"/>
              <a:t>Concentrations </a:t>
            </a:r>
            <a:r>
              <a:rPr lang="en-US" sz="2800" dirty="0"/>
              <a:t>of mercury in the environment have increased over many years due to man-made activities world </a:t>
            </a:r>
            <a:r>
              <a:rPr lang="en-US" sz="2800" dirty="0" smtClean="0"/>
              <a:t>wide </a:t>
            </a:r>
          </a:p>
          <a:p>
            <a:pPr lvl="1">
              <a:spcBef>
                <a:spcPts val="600"/>
              </a:spcBef>
              <a:buClr>
                <a:schemeClr val="tx2"/>
              </a:buClr>
            </a:pPr>
            <a:r>
              <a:rPr lang="en-US" dirty="0"/>
              <a:t>P</a:t>
            </a:r>
            <a:r>
              <a:rPr lang="en-US" dirty="0" smtClean="0"/>
              <a:t>rimarily due to atmospheric </a:t>
            </a:r>
            <a:r>
              <a:rPr lang="en-US" dirty="0"/>
              <a:t>deposition from </a:t>
            </a:r>
            <a:r>
              <a:rPr lang="en-US" dirty="0" smtClean="0"/>
              <a:t>fossil fuel combustion, mining, smelting, and solid waste incineration </a:t>
            </a:r>
          </a:p>
        </p:txBody>
      </p:sp>
    </p:spTree>
    <p:extLst>
      <p:ext uri="{BB962C8B-B14F-4D97-AF65-F5344CB8AC3E}">
        <p14:creationId xmlns:p14="http://schemas.microsoft.com/office/powerpoint/2010/main" val="72547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662752" y="179127"/>
            <a:ext cx="6781800" cy="1143000"/>
          </a:xfrm>
        </p:spPr>
        <p:txBody>
          <a:bodyPr/>
          <a:lstStyle/>
          <a:p>
            <a:r>
              <a:rPr lang="en-US" sz="4200" dirty="0" smtClean="0"/>
              <a:t>Mercury Biogeochemical Cycle</a:t>
            </a:r>
            <a:endParaRPr lang="en-US" sz="4200" dirty="0"/>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28800" y="1153357"/>
            <a:ext cx="6465157"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6553200"/>
            <a:ext cx="4800600" cy="307777"/>
          </a:xfrm>
          <a:prstGeom prst="rect">
            <a:avLst/>
          </a:prstGeom>
          <a:noFill/>
        </p:spPr>
        <p:txBody>
          <a:bodyPr wrap="square" rtlCol="0">
            <a:spAutoFit/>
          </a:bodyPr>
          <a:lstStyle/>
          <a:p>
            <a:r>
              <a:rPr lang="en-US" sz="1400" i="1" dirty="0"/>
              <a:t>Source: adapted from slides prepared by USEPA and NOAA</a:t>
            </a:r>
          </a:p>
        </p:txBody>
      </p:sp>
    </p:spTree>
    <p:extLst>
      <p:ext uri="{BB962C8B-B14F-4D97-AF65-F5344CB8AC3E}">
        <p14:creationId xmlns:p14="http://schemas.microsoft.com/office/powerpoint/2010/main" val="2579268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524000" y="274638"/>
            <a:ext cx="6553200" cy="1143000"/>
          </a:xfrm>
        </p:spPr>
        <p:txBody>
          <a:bodyPr>
            <a:normAutofit fontScale="90000"/>
          </a:bodyPr>
          <a:lstStyle/>
          <a:p>
            <a:pPr algn="ctr"/>
            <a:r>
              <a:rPr lang="en-US" sz="3600" dirty="0" smtClean="0"/>
              <a:t>Potential Health Effects of Mercury and Mercury Compounds</a:t>
            </a:r>
            <a:endParaRPr lang="en-US" sz="3600" dirty="0"/>
          </a:p>
        </p:txBody>
      </p:sp>
      <p:sp>
        <p:nvSpPr>
          <p:cNvPr id="3" name="Content Placeholder 2"/>
          <p:cNvSpPr>
            <a:spLocks noGrp="1"/>
          </p:cNvSpPr>
          <p:nvPr>
            <p:ph idx="1"/>
          </p:nvPr>
        </p:nvSpPr>
        <p:spPr>
          <a:xfrm>
            <a:off x="228600" y="1600200"/>
            <a:ext cx="8229600" cy="5257800"/>
          </a:xfrm>
        </p:spPr>
        <p:txBody>
          <a:bodyPr>
            <a:noAutofit/>
          </a:bodyPr>
          <a:lstStyle/>
          <a:p>
            <a:pPr>
              <a:buClr>
                <a:schemeClr val="tx2"/>
              </a:buClr>
            </a:pPr>
            <a:r>
              <a:rPr lang="en-US" dirty="0" smtClean="0"/>
              <a:t>Because mercury occurs naturally in the environment, everyone is exposed to very low levels via the air, water, food</a:t>
            </a:r>
          </a:p>
          <a:p>
            <a:pPr>
              <a:buClr>
                <a:schemeClr val="tx2"/>
              </a:buClr>
            </a:pPr>
            <a:r>
              <a:rPr lang="en-US" dirty="0" smtClean="0"/>
              <a:t>Factors affecting the potential for, and type of, adverse health </a:t>
            </a:r>
            <a:r>
              <a:rPr lang="en-US" dirty="0"/>
              <a:t>effects </a:t>
            </a:r>
            <a:r>
              <a:rPr lang="en-US" dirty="0" smtClean="0"/>
              <a:t>associated with mercury exposure</a:t>
            </a:r>
            <a:r>
              <a:rPr lang="en-US" dirty="0"/>
              <a:t> </a:t>
            </a:r>
            <a:r>
              <a:rPr lang="en-US" dirty="0" smtClean="0"/>
              <a:t>include:</a:t>
            </a:r>
          </a:p>
          <a:p>
            <a:pPr lvl="1">
              <a:buClr>
                <a:schemeClr val="tx2"/>
              </a:buClr>
            </a:pPr>
            <a:r>
              <a:rPr lang="en-US" sz="2100" dirty="0" smtClean="0"/>
              <a:t>Form and concentration of mercury</a:t>
            </a:r>
          </a:p>
          <a:p>
            <a:pPr lvl="1">
              <a:buClr>
                <a:schemeClr val="tx2"/>
              </a:buClr>
            </a:pPr>
            <a:r>
              <a:rPr lang="en-US" sz="2100" dirty="0" smtClean="0"/>
              <a:t>Frequency, duration, route of exposure </a:t>
            </a:r>
          </a:p>
          <a:p>
            <a:pPr lvl="1">
              <a:buClr>
                <a:schemeClr val="tx2"/>
              </a:buClr>
            </a:pPr>
            <a:r>
              <a:rPr lang="en-US" sz="2100" dirty="0" smtClean="0"/>
              <a:t>Age and health of the person exposed</a:t>
            </a:r>
          </a:p>
          <a:p>
            <a:pPr>
              <a:buClr>
                <a:schemeClr val="tx2"/>
              </a:buClr>
            </a:pPr>
            <a:r>
              <a:rPr lang="en-US" dirty="0" smtClean="0"/>
              <a:t>Potential health effects of mercury exposure may include:</a:t>
            </a:r>
            <a:endParaRPr lang="en-US" dirty="0"/>
          </a:p>
          <a:p>
            <a:pPr lvl="1">
              <a:buClr>
                <a:schemeClr val="tx2"/>
              </a:buClr>
            </a:pPr>
            <a:r>
              <a:rPr lang="en-US" sz="2100" dirty="0" smtClean="0"/>
              <a:t>Nervous system effects (metallic vapor and methyl mercury)</a:t>
            </a:r>
          </a:p>
          <a:p>
            <a:pPr lvl="1">
              <a:buClr>
                <a:schemeClr val="tx2"/>
              </a:buClr>
            </a:pPr>
            <a:r>
              <a:rPr lang="en-US" sz="2100" dirty="0" smtClean="0"/>
              <a:t>Kidney damage (inorganic mercury)</a:t>
            </a:r>
          </a:p>
          <a:p>
            <a:pPr lvl="1">
              <a:buClr>
                <a:schemeClr val="tx2"/>
              </a:buClr>
            </a:pPr>
            <a:r>
              <a:rPr lang="en-US" sz="2100" dirty="0"/>
              <a:t>G</a:t>
            </a:r>
            <a:r>
              <a:rPr lang="en-US" sz="2100" dirty="0" smtClean="0"/>
              <a:t>astrointestinal, respiratory, and cardiovascular system effects</a:t>
            </a:r>
          </a:p>
          <a:p>
            <a:pPr lvl="1">
              <a:buClr>
                <a:schemeClr val="tx2"/>
              </a:buClr>
            </a:pPr>
            <a:r>
              <a:rPr lang="en-US" sz="2100" dirty="0" smtClean="0"/>
              <a:t>Skin effects</a:t>
            </a:r>
          </a:p>
        </p:txBody>
      </p:sp>
    </p:spTree>
    <p:extLst>
      <p:ext uri="{BB962C8B-B14F-4D97-AF65-F5344CB8AC3E}">
        <p14:creationId xmlns:p14="http://schemas.microsoft.com/office/powerpoint/2010/main" val="507364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4" name="Title 3"/>
          <p:cNvSpPr>
            <a:spLocks noGrp="1"/>
          </p:cNvSpPr>
          <p:nvPr>
            <p:ph type="ctrTitle"/>
          </p:nvPr>
        </p:nvSpPr>
        <p:spPr>
          <a:xfrm>
            <a:off x="842921" y="1600200"/>
            <a:ext cx="7543800" cy="3124200"/>
          </a:xfrm>
          <a:ln>
            <a:noFill/>
          </a:ln>
        </p:spPr>
        <p:txBody>
          <a:bodyPr/>
          <a:lstStyle/>
          <a:p>
            <a:pPr algn="ctr"/>
            <a:r>
              <a:rPr lang="en-US" dirty="0" smtClean="0"/>
              <a:t>Blind River Mercury Fish Consumption Advisory</a:t>
            </a:r>
            <a:endParaRPr lang="en-US" dirty="0"/>
          </a:p>
        </p:txBody>
      </p:sp>
    </p:spTree>
    <p:extLst>
      <p:ext uri="{BB962C8B-B14F-4D97-AF65-F5344CB8AC3E}">
        <p14:creationId xmlns:p14="http://schemas.microsoft.com/office/powerpoint/2010/main" val="2482118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662752" y="533400"/>
            <a:ext cx="6553200" cy="1143000"/>
          </a:xfrm>
        </p:spPr>
        <p:txBody>
          <a:bodyPr/>
          <a:lstStyle/>
          <a:p>
            <a:pPr algn="ctr"/>
            <a:r>
              <a:rPr lang="en-US" sz="4200" dirty="0" smtClean="0"/>
              <a:t>Blind River Fish Advisory</a:t>
            </a:r>
            <a:endParaRPr lang="en-US" sz="4200" dirty="0"/>
          </a:p>
        </p:txBody>
      </p:sp>
      <p:sp>
        <p:nvSpPr>
          <p:cNvPr id="3" name="Content Placeholder 2"/>
          <p:cNvSpPr>
            <a:spLocks noGrp="1"/>
          </p:cNvSpPr>
          <p:nvPr>
            <p:ph idx="1"/>
          </p:nvPr>
        </p:nvSpPr>
        <p:spPr>
          <a:xfrm>
            <a:off x="152400" y="1828800"/>
            <a:ext cx="8229600" cy="5029200"/>
          </a:xfrm>
        </p:spPr>
        <p:txBody>
          <a:bodyPr>
            <a:noAutofit/>
          </a:bodyPr>
          <a:lstStyle/>
          <a:p>
            <a:pPr>
              <a:spcBef>
                <a:spcPts val="600"/>
              </a:spcBef>
              <a:buClr>
                <a:schemeClr val="tx2"/>
              </a:buClr>
            </a:pPr>
            <a:r>
              <a:rPr lang="en-US" sz="2000" dirty="0"/>
              <a:t>Fish consumption advisory originally </a:t>
            </a:r>
            <a:r>
              <a:rPr lang="en-US" sz="2000" dirty="0" smtClean="0"/>
              <a:t>issued 4-23-98; </a:t>
            </a:r>
            <a:r>
              <a:rPr lang="en-US" sz="2000" dirty="0"/>
              <a:t>revised </a:t>
            </a:r>
            <a:r>
              <a:rPr lang="en-US" sz="2000" dirty="0" smtClean="0"/>
              <a:t>5-29-03</a:t>
            </a:r>
            <a:endParaRPr lang="en-US" sz="2000" dirty="0"/>
          </a:p>
          <a:p>
            <a:pPr marL="400050" lvl="1" indent="-342900">
              <a:spcBef>
                <a:spcPts val="600"/>
              </a:spcBef>
              <a:buClr>
                <a:schemeClr val="tx2"/>
              </a:buClr>
              <a:buFont typeface="Arial" panose="020B0604020202020204" pitchFamily="34" charset="0"/>
              <a:buChar char="•"/>
            </a:pPr>
            <a:r>
              <a:rPr lang="en-US" sz="2000" dirty="0"/>
              <a:t>Advisory affects Blind River in Ascension, Livingston, St. James, and St. John the Baptist parishes, from origin to Lake </a:t>
            </a:r>
            <a:r>
              <a:rPr lang="en-US" sz="2000" dirty="0" err="1"/>
              <a:t>Maurepas</a:t>
            </a:r>
            <a:endParaRPr lang="en-US" sz="2000" dirty="0"/>
          </a:p>
          <a:p>
            <a:pPr>
              <a:spcBef>
                <a:spcPts val="600"/>
              </a:spcBef>
              <a:buClr>
                <a:schemeClr val="tx2"/>
              </a:buClr>
            </a:pPr>
            <a:r>
              <a:rPr lang="en-US" sz="2000" b="1" dirty="0"/>
              <a:t>Advisory Recommendations</a:t>
            </a:r>
            <a:r>
              <a:rPr lang="en-US" sz="2000" dirty="0"/>
              <a:t>:</a:t>
            </a:r>
          </a:p>
          <a:p>
            <a:pPr lvl="1">
              <a:spcBef>
                <a:spcPts val="600"/>
              </a:spcBef>
              <a:buClr>
                <a:schemeClr val="tx2"/>
              </a:buClr>
            </a:pPr>
            <a:r>
              <a:rPr lang="en-US" sz="2000" dirty="0"/>
              <a:t>Women of childbearing age and children less than seven years of age should consume no more than </a:t>
            </a:r>
            <a:r>
              <a:rPr lang="en-US" sz="2000" cap="all" dirty="0"/>
              <a:t>one meal per month </a:t>
            </a:r>
            <a:r>
              <a:rPr lang="en-US" sz="2000" dirty="0"/>
              <a:t>of bowfin </a:t>
            </a:r>
            <a:r>
              <a:rPr lang="en-US" sz="2000" dirty="0" smtClean="0"/>
              <a:t>from </a:t>
            </a:r>
            <a:r>
              <a:rPr lang="en-US" sz="2000" dirty="0"/>
              <a:t>the advisory </a:t>
            </a:r>
            <a:r>
              <a:rPr lang="en-US" sz="2000" dirty="0" smtClean="0"/>
              <a:t>area</a:t>
            </a:r>
            <a:endParaRPr lang="en-US" sz="2000" dirty="0"/>
          </a:p>
          <a:p>
            <a:pPr lvl="1">
              <a:spcBef>
                <a:spcPts val="600"/>
              </a:spcBef>
              <a:buClr>
                <a:schemeClr val="tx2"/>
              </a:buClr>
            </a:pPr>
            <a:r>
              <a:rPr lang="en-US" sz="2000" dirty="0"/>
              <a:t>Other adults and children seven years of age and older should consume no more than </a:t>
            </a:r>
            <a:r>
              <a:rPr lang="en-US" sz="2000" cap="all" dirty="0"/>
              <a:t>four meals per month </a:t>
            </a:r>
            <a:r>
              <a:rPr lang="en-US" sz="2000" dirty="0"/>
              <a:t>of bowfin from the advisory </a:t>
            </a:r>
            <a:r>
              <a:rPr lang="en-US" sz="2000" dirty="0" smtClean="0"/>
              <a:t>area</a:t>
            </a:r>
            <a:endParaRPr lang="en-US" sz="2000" dirty="0"/>
          </a:p>
          <a:p>
            <a:pPr lvl="1">
              <a:spcBef>
                <a:spcPts val="600"/>
              </a:spcBef>
              <a:buClr>
                <a:schemeClr val="tx2"/>
              </a:buClr>
            </a:pPr>
            <a:r>
              <a:rPr lang="en-US" sz="2000" dirty="0"/>
              <a:t>Unless fish species is specifically addressed in the advisory, limit consumption of all species in advisory area to </a:t>
            </a:r>
            <a:r>
              <a:rPr lang="en-US" sz="2000" cap="all" dirty="0"/>
              <a:t>four meals per </a:t>
            </a:r>
            <a:r>
              <a:rPr lang="en-US" sz="2000" cap="all" dirty="0" smtClean="0"/>
              <a:t>month</a:t>
            </a:r>
            <a:endParaRPr lang="en-US" sz="2000" dirty="0"/>
          </a:p>
        </p:txBody>
      </p:sp>
    </p:spTree>
    <p:extLst>
      <p:ext uri="{BB962C8B-B14F-4D97-AF65-F5344CB8AC3E}">
        <p14:creationId xmlns:p14="http://schemas.microsoft.com/office/powerpoint/2010/main" val="3222192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524000" y="179127"/>
            <a:ext cx="6858000" cy="1143000"/>
          </a:xfrm>
        </p:spPr>
        <p:txBody>
          <a:bodyPr>
            <a:normAutofit fontScale="90000"/>
          </a:bodyPr>
          <a:lstStyle/>
          <a:p>
            <a:pPr algn="ctr"/>
            <a:r>
              <a:rPr lang="en-US" sz="4200" dirty="0" smtClean="0"/>
              <a:t>Blind River and Other Mercury Advisories in the Region</a:t>
            </a:r>
            <a:endParaRPr lang="en-US" sz="4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900" y="1312161"/>
            <a:ext cx="7467600" cy="5549283"/>
          </a:xfrm>
          <a:prstGeom prst="rect">
            <a:avLst/>
          </a:prstGeom>
        </p:spPr>
      </p:pic>
    </p:spTree>
    <p:extLst>
      <p:ext uri="{BB962C8B-B14F-4D97-AF65-F5344CB8AC3E}">
        <p14:creationId xmlns:p14="http://schemas.microsoft.com/office/powerpoint/2010/main" val="4253478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49620" r="5954" b="3226"/>
          <a:stretch/>
        </p:blipFill>
        <p:spPr bwMode="auto">
          <a:xfrm>
            <a:off x="304800" y="1400695"/>
            <a:ext cx="7924800" cy="5304905"/>
          </a:xfrm>
          <a:prstGeom prst="rect">
            <a:avLst/>
          </a:prstGeom>
          <a:ln>
            <a:noFill/>
          </a:ln>
          <a:extLst>
            <a:ext uri="{53640926-AAD7-44D8-BBD7-CCE9431645EC}">
              <a14:shadowObscured xmlns:a14="http://schemas.microsoft.com/office/drawing/2010/main"/>
            </a:ext>
          </a:extLst>
        </p:spPr>
      </p:pic>
      <p:sp>
        <p:nvSpPr>
          <p:cNvPr id="7" name="Right Arrow 6"/>
          <p:cNvSpPr/>
          <p:nvPr/>
        </p:nvSpPr>
        <p:spPr>
          <a:xfrm>
            <a:off x="5410200" y="3886199"/>
            <a:ext cx="978408" cy="457201"/>
          </a:xfrm>
          <a:prstGeom prst="rightArrow">
            <a:avLst/>
          </a:prstGeom>
          <a:pattFill prst="pct90">
            <a:fgClr>
              <a:srgbClr val="FFFF00"/>
            </a:fgClr>
            <a:bgClr>
              <a:schemeClr val="bg1"/>
            </a:bgClr>
          </a:patt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itle 1"/>
          <p:cNvSpPr txBox="1">
            <a:spLocks/>
          </p:cNvSpPr>
          <p:nvPr/>
        </p:nvSpPr>
        <p:spPr>
          <a:xfrm>
            <a:off x="1828800" y="152400"/>
            <a:ext cx="6387152" cy="762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200" dirty="0" smtClean="0"/>
              <a:t>DEQ Mercury Information</a:t>
            </a:r>
            <a:endParaRPr lang="en-US" sz="4200" dirty="0"/>
          </a:p>
        </p:txBody>
      </p:sp>
      <p:pic>
        <p:nvPicPr>
          <p:cNvPr id="10" name="Picture 9"/>
          <p:cNvPicPr/>
          <p:nvPr/>
        </p:nvPicPr>
        <p:blipFill>
          <a:blip r:embed="rId4" cstate="print"/>
          <a:srcRect/>
          <a:stretch>
            <a:fillRect/>
          </a:stretch>
        </p:blipFill>
        <p:spPr bwMode="auto">
          <a:xfrm>
            <a:off x="0" y="11942"/>
            <a:ext cx="1662752" cy="1477370"/>
          </a:xfrm>
          <a:prstGeom prst="rect">
            <a:avLst/>
          </a:prstGeom>
          <a:noFill/>
          <a:ln w="9525">
            <a:noFill/>
            <a:miter lim="800000"/>
            <a:headEnd/>
            <a:tailEnd/>
          </a:ln>
        </p:spPr>
      </p:pic>
    </p:spTree>
    <p:extLst>
      <p:ext uri="{BB962C8B-B14F-4D97-AF65-F5344CB8AC3E}">
        <p14:creationId xmlns:p14="http://schemas.microsoft.com/office/powerpoint/2010/main" val="4159437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524000" y="274638"/>
            <a:ext cx="6553200" cy="1143000"/>
          </a:xfrm>
        </p:spPr>
        <p:txBody>
          <a:bodyPr/>
          <a:lstStyle/>
          <a:p>
            <a:pPr algn="ctr"/>
            <a:r>
              <a:rPr lang="en-US" dirty="0" smtClean="0"/>
              <a:t>Resources</a:t>
            </a:r>
            <a:endParaRPr lang="en-US" dirty="0"/>
          </a:p>
        </p:txBody>
      </p:sp>
      <p:sp>
        <p:nvSpPr>
          <p:cNvPr id="3" name="Content Placeholder 2"/>
          <p:cNvSpPr>
            <a:spLocks noGrp="1"/>
          </p:cNvSpPr>
          <p:nvPr>
            <p:ph idx="1"/>
          </p:nvPr>
        </p:nvSpPr>
        <p:spPr>
          <a:xfrm>
            <a:off x="457200" y="1600200"/>
            <a:ext cx="7620000" cy="5105400"/>
          </a:xfrm>
        </p:spPr>
        <p:txBody>
          <a:bodyPr>
            <a:normAutofit fontScale="92500" lnSpcReduction="10000"/>
          </a:bodyPr>
          <a:lstStyle/>
          <a:p>
            <a:pPr marL="571500" indent="-457200">
              <a:buClr>
                <a:schemeClr val="tx2"/>
              </a:buClr>
              <a:buFont typeface="+mj-lt"/>
              <a:buAutoNum type="arabicPeriod"/>
            </a:pPr>
            <a:r>
              <a:rPr lang="en-US" dirty="0" smtClean="0"/>
              <a:t>U.S. Environmental Protection Agency (December 1997). </a:t>
            </a:r>
            <a:r>
              <a:rPr lang="en-US" i="1" dirty="0" smtClean="0"/>
              <a:t>Mercury Study Report to Congress Volume I: Executive Summary</a:t>
            </a:r>
            <a:r>
              <a:rPr lang="en-US" dirty="0" smtClean="0"/>
              <a:t>. Retrieved from US </a:t>
            </a:r>
            <a:r>
              <a:rPr lang="en-US" dirty="0"/>
              <a:t>EPA website </a:t>
            </a:r>
            <a:r>
              <a:rPr lang="en-US" dirty="0">
                <a:hlinkClick r:id="rId4"/>
              </a:rPr>
              <a:t>http://</a:t>
            </a:r>
            <a:r>
              <a:rPr lang="en-US" dirty="0" smtClean="0">
                <a:hlinkClick r:id="rId4"/>
              </a:rPr>
              <a:t>www.epa.gov/mercury/report.htm</a:t>
            </a:r>
            <a:r>
              <a:rPr lang="en-US" dirty="0" smtClean="0"/>
              <a:t> </a:t>
            </a:r>
          </a:p>
          <a:p>
            <a:pPr marL="571500" indent="-457200">
              <a:buClr>
                <a:schemeClr val="tx2"/>
              </a:buClr>
              <a:buFont typeface="+mj-lt"/>
              <a:buAutoNum type="arabicPeriod"/>
            </a:pPr>
            <a:r>
              <a:rPr lang="en-US" dirty="0" smtClean="0"/>
              <a:t>U.S</a:t>
            </a:r>
            <a:r>
              <a:rPr lang="en-US" dirty="0"/>
              <a:t>. Environmental Protection Agency </a:t>
            </a:r>
            <a:r>
              <a:rPr lang="en-US" dirty="0" smtClean="0"/>
              <a:t>(December 1997). </a:t>
            </a:r>
            <a:r>
              <a:rPr lang="en-US" i="1" dirty="0" smtClean="0"/>
              <a:t>Mercury </a:t>
            </a:r>
            <a:r>
              <a:rPr lang="en-US" i="1" dirty="0"/>
              <a:t>Study Report to Congress Volume </a:t>
            </a:r>
            <a:r>
              <a:rPr lang="en-US" i="1" dirty="0" smtClean="0"/>
              <a:t>III: Fate and Transport of Mercury in the Environment. </a:t>
            </a:r>
            <a:r>
              <a:rPr lang="en-US" dirty="0"/>
              <a:t>Retrieved from US EPA website </a:t>
            </a:r>
            <a:r>
              <a:rPr lang="en-US" dirty="0">
                <a:hlinkClick r:id="rId4"/>
              </a:rPr>
              <a:t>http://</a:t>
            </a:r>
            <a:r>
              <a:rPr lang="en-US" dirty="0" smtClean="0">
                <a:hlinkClick r:id="rId4"/>
              </a:rPr>
              <a:t>www.epa.gov/mercury/report.htm</a:t>
            </a:r>
            <a:r>
              <a:rPr lang="en-US" dirty="0" smtClean="0"/>
              <a:t> </a:t>
            </a:r>
          </a:p>
          <a:p>
            <a:pPr marL="571500" indent="-457200">
              <a:buClr>
                <a:schemeClr val="tx2"/>
              </a:buClr>
              <a:buFont typeface="+mj-lt"/>
              <a:buAutoNum type="arabicPeriod"/>
            </a:pPr>
            <a:r>
              <a:rPr lang="en-US" dirty="0" smtClean="0"/>
              <a:t>U.S</a:t>
            </a:r>
            <a:r>
              <a:rPr lang="en-US" dirty="0"/>
              <a:t>. Environmental Protection Agency</a:t>
            </a:r>
            <a:r>
              <a:rPr lang="en-US" dirty="0" smtClean="0"/>
              <a:t> (December 1997) </a:t>
            </a:r>
            <a:r>
              <a:rPr lang="en-US" i="1" dirty="0" smtClean="0"/>
              <a:t>Mercury </a:t>
            </a:r>
            <a:r>
              <a:rPr lang="en-US" i="1" dirty="0"/>
              <a:t>Study Report to Congress Volume </a:t>
            </a:r>
            <a:r>
              <a:rPr lang="en-US" i="1" dirty="0" smtClean="0"/>
              <a:t>V: Health Effects of Mercury and Mercury Compounds. </a:t>
            </a:r>
            <a:r>
              <a:rPr lang="en-US" dirty="0"/>
              <a:t>Retrieved from US EPA website </a:t>
            </a:r>
            <a:r>
              <a:rPr lang="en-US" dirty="0">
                <a:hlinkClick r:id="rId4"/>
              </a:rPr>
              <a:t>http://</a:t>
            </a:r>
            <a:r>
              <a:rPr lang="en-US" dirty="0" smtClean="0">
                <a:hlinkClick r:id="rId4"/>
              </a:rPr>
              <a:t>www.epa.gov/mercury/report.htm</a:t>
            </a:r>
            <a:r>
              <a:rPr lang="en-US" dirty="0" smtClean="0"/>
              <a:t> </a:t>
            </a:r>
          </a:p>
          <a:p>
            <a:pPr marL="571500" indent="-457200">
              <a:buClr>
                <a:schemeClr val="tx2"/>
              </a:buClr>
              <a:buFont typeface="+mj-lt"/>
              <a:buAutoNum type="arabicPeriod"/>
            </a:pPr>
            <a:r>
              <a:rPr lang="en-US" dirty="0" smtClean="0"/>
              <a:t>Cohen, M. of the National </a:t>
            </a:r>
            <a:r>
              <a:rPr lang="en-US" dirty="0"/>
              <a:t>Oceanic and Atmospheric Administration (NOAA) Air Resources </a:t>
            </a:r>
            <a:r>
              <a:rPr lang="en-US" dirty="0" smtClean="0"/>
              <a:t>Laboratory (2006). Atmospheric Mercury: Emissions, Transport/Fate, Source-Receptor Relationships [Presentation]. PowerPoint Presented at the Collaborative Meeting on Modeling Mercury in Freshwater Environments. Niagara Falls, NY.</a:t>
            </a:r>
          </a:p>
          <a:p>
            <a:pPr marL="571500" indent="-457200">
              <a:buFont typeface="+mj-lt"/>
              <a:buAutoNum type="arabicPeriod"/>
            </a:pPr>
            <a:endParaRPr lang="en-US" dirty="0"/>
          </a:p>
        </p:txBody>
      </p:sp>
    </p:spTree>
    <p:extLst>
      <p:ext uri="{BB962C8B-B14F-4D97-AF65-F5344CB8AC3E}">
        <p14:creationId xmlns:p14="http://schemas.microsoft.com/office/powerpoint/2010/main" val="63628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524000" y="274638"/>
            <a:ext cx="6553200" cy="1143000"/>
          </a:xfrm>
        </p:spPr>
        <p:txBody>
          <a:bodyPr/>
          <a:lstStyle/>
          <a:p>
            <a:pPr algn="ctr"/>
            <a:r>
              <a:rPr lang="en-US" dirty="0" smtClean="0"/>
              <a:t>Resources</a:t>
            </a:r>
            <a:endParaRPr lang="en-US" dirty="0"/>
          </a:p>
        </p:txBody>
      </p:sp>
      <p:sp>
        <p:nvSpPr>
          <p:cNvPr id="3" name="Content Placeholder 2"/>
          <p:cNvSpPr>
            <a:spLocks noGrp="1"/>
          </p:cNvSpPr>
          <p:nvPr>
            <p:ph idx="1"/>
          </p:nvPr>
        </p:nvSpPr>
        <p:spPr/>
        <p:txBody>
          <a:bodyPr>
            <a:normAutofit/>
          </a:bodyPr>
          <a:lstStyle/>
          <a:p>
            <a:pPr marL="571500" indent="-457200">
              <a:lnSpc>
                <a:spcPct val="80000"/>
              </a:lnSpc>
              <a:buClr>
                <a:schemeClr val="tx2"/>
              </a:buClr>
              <a:buFont typeface="+mj-lt"/>
              <a:buAutoNum type="arabicPeriod" startAt="5"/>
            </a:pPr>
            <a:r>
              <a:rPr lang="en-US" sz="2000" dirty="0" smtClean="0"/>
              <a:t>University </a:t>
            </a:r>
            <a:r>
              <a:rPr lang="en-US" sz="2000" dirty="0"/>
              <a:t>of Minnesota, Environmental &amp; Occupational </a:t>
            </a:r>
            <a:r>
              <a:rPr lang="en-US" sz="2000" dirty="0" smtClean="0"/>
              <a:t>Health. </a:t>
            </a:r>
            <a:r>
              <a:rPr lang="en-US" sz="2000" i="1" dirty="0" smtClean="0"/>
              <a:t>Mercury: fate and transport-Environmental Health Sciences</a:t>
            </a:r>
            <a:r>
              <a:rPr lang="en-US" sz="2000" dirty="0" smtClean="0"/>
              <a:t>.</a:t>
            </a:r>
            <a:r>
              <a:rPr lang="en-US" sz="2000" i="1" dirty="0" smtClean="0"/>
              <a:t> </a:t>
            </a:r>
            <a:r>
              <a:rPr lang="en-US" sz="2000" dirty="0" smtClean="0"/>
              <a:t>Retrieved </a:t>
            </a:r>
            <a:r>
              <a:rPr lang="en-US" sz="2000" dirty="0"/>
              <a:t>from University of Minnesota website </a:t>
            </a:r>
            <a:r>
              <a:rPr lang="en-US" sz="2000" dirty="0">
                <a:hlinkClick r:id="rId4"/>
              </a:rPr>
              <a:t>http://enhs.umn.edu/current/5103_spring2003/mercury/mercfate.html</a:t>
            </a:r>
            <a:r>
              <a:rPr lang="en-US" sz="2000" dirty="0"/>
              <a:t> </a:t>
            </a:r>
            <a:endParaRPr lang="en-US" sz="2000" dirty="0" smtClean="0"/>
          </a:p>
          <a:p>
            <a:pPr marL="571500" indent="-457200">
              <a:lnSpc>
                <a:spcPct val="80000"/>
              </a:lnSpc>
              <a:buClr>
                <a:schemeClr val="tx2"/>
              </a:buClr>
              <a:buFont typeface="+mj-lt"/>
              <a:buAutoNum type="arabicPeriod" startAt="5"/>
            </a:pPr>
            <a:r>
              <a:rPr lang="en-US" sz="2000" dirty="0"/>
              <a:t>Louisiana Department of Environmental </a:t>
            </a:r>
            <a:r>
              <a:rPr lang="en-US" sz="2000" dirty="0" smtClean="0"/>
              <a:t>Quality. DEQ </a:t>
            </a:r>
            <a:r>
              <a:rPr lang="en-US" sz="2000" i="1" dirty="0" smtClean="0"/>
              <a:t>Mercury Initiative</a:t>
            </a:r>
            <a:r>
              <a:rPr lang="en-US" sz="2000" dirty="0" smtClean="0"/>
              <a:t>. </a:t>
            </a:r>
            <a:r>
              <a:rPr lang="en-US" sz="2000" dirty="0"/>
              <a:t>Retrieved from </a:t>
            </a:r>
            <a:r>
              <a:rPr lang="en-US" sz="2000" dirty="0">
                <a:hlinkClick r:id="rId5"/>
              </a:rPr>
              <a:t>http://</a:t>
            </a:r>
            <a:r>
              <a:rPr lang="en-US" sz="2000" dirty="0" smtClean="0">
                <a:hlinkClick r:id="rId5"/>
              </a:rPr>
              <a:t>www.deq.louisiana.gov/portal/PROGRAMS/MercuryInitiative.aspx</a:t>
            </a:r>
            <a:r>
              <a:rPr lang="en-US" sz="2000" dirty="0" smtClean="0"/>
              <a:t> </a:t>
            </a:r>
          </a:p>
          <a:p>
            <a:pPr marL="571500" indent="-457200">
              <a:lnSpc>
                <a:spcPct val="80000"/>
              </a:lnSpc>
              <a:buClr>
                <a:schemeClr val="tx2"/>
              </a:buClr>
              <a:buFont typeface="+mj-lt"/>
              <a:buAutoNum type="arabicPeriod" startAt="5"/>
            </a:pPr>
            <a:r>
              <a:rPr lang="en-US" sz="2000" dirty="0" smtClean="0"/>
              <a:t>ATSDR. 1999. Public Health Statement Mercury CAS# 7439-97-6. </a:t>
            </a:r>
            <a:r>
              <a:rPr lang="en-US" sz="2000" u="sng" dirty="0">
                <a:hlinkClick r:id="rId6"/>
              </a:rPr>
              <a:t>http://www.atsdr.cdc.gov/ToxProfiles/tp46-c1-b.pdf</a:t>
            </a:r>
            <a:endParaRPr lang="en-US" sz="2000" dirty="0"/>
          </a:p>
          <a:p>
            <a:endParaRPr lang="en-US" dirty="0" smtClean="0"/>
          </a:p>
          <a:p>
            <a:endParaRPr lang="en-US" dirty="0"/>
          </a:p>
        </p:txBody>
      </p:sp>
    </p:spTree>
    <p:extLst>
      <p:ext uri="{BB962C8B-B14F-4D97-AF65-F5344CB8AC3E}">
        <p14:creationId xmlns:p14="http://schemas.microsoft.com/office/powerpoint/2010/main" val="2784407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662752" y="274638"/>
            <a:ext cx="6414448" cy="1143000"/>
          </a:xfrm>
        </p:spPr>
        <p:txBody>
          <a:bodyPr/>
          <a:lstStyle/>
          <a:p>
            <a:pPr algn="ctr"/>
            <a:r>
              <a:rPr lang="en-US" dirty="0" smtClean="0"/>
              <a:t>Facility Background</a:t>
            </a:r>
            <a:endParaRPr lang="en-US" dirty="0"/>
          </a:p>
        </p:txBody>
      </p:sp>
      <p:sp>
        <p:nvSpPr>
          <p:cNvPr id="3" name="Content Placeholder 2"/>
          <p:cNvSpPr>
            <a:spLocks noGrp="1"/>
          </p:cNvSpPr>
          <p:nvPr>
            <p:ph idx="1"/>
          </p:nvPr>
        </p:nvSpPr>
        <p:spPr>
          <a:xfrm>
            <a:off x="381000" y="1600200"/>
            <a:ext cx="7924800" cy="5029200"/>
          </a:xfrm>
        </p:spPr>
        <p:txBody>
          <a:bodyPr>
            <a:normAutofit/>
          </a:bodyPr>
          <a:lstStyle/>
          <a:p>
            <a:pPr>
              <a:buClr>
                <a:schemeClr val="tx2"/>
              </a:buClr>
            </a:pPr>
            <a:r>
              <a:rPr lang="en-US" dirty="0" err="1" smtClean="0"/>
              <a:t>Noranda</a:t>
            </a:r>
            <a:r>
              <a:rPr lang="en-US" dirty="0" smtClean="0"/>
              <a:t> is located at 1111 East Airline Highway in Gramercy, St. James Parish, Louisiana</a:t>
            </a:r>
          </a:p>
          <a:p>
            <a:pPr>
              <a:buClr>
                <a:schemeClr val="tx2"/>
              </a:buClr>
            </a:pPr>
            <a:r>
              <a:rPr lang="en-US" dirty="0" smtClean="0"/>
              <a:t>Facility construction began in 1957 and operations commenced in 1959</a:t>
            </a:r>
          </a:p>
          <a:p>
            <a:pPr>
              <a:buClr>
                <a:schemeClr val="tx2"/>
              </a:buClr>
            </a:pPr>
            <a:r>
              <a:rPr lang="en-US" dirty="0" smtClean="0"/>
              <a:t>The facility is an alumina refinery</a:t>
            </a:r>
          </a:p>
          <a:p>
            <a:pPr>
              <a:buClr>
                <a:schemeClr val="tx2"/>
              </a:buClr>
            </a:pPr>
            <a:r>
              <a:rPr lang="en-US" dirty="0" smtClean="0"/>
              <a:t>Ownership and/or operator change effective September 30, 2004 </a:t>
            </a:r>
          </a:p>
          <a:p>
            <a:pPr lvl="2">
              <a:buClr>
                <a:schemeClr val="tx2"/>
              </a:buClr>
            </a:pPr>
            <a:r>
              <a:rPr lang="en-US" sz="2200" dirty="0" smtClean="0"/>
              <a:t>Old </a:t>
            </a:r>
            <a:r>
              <a:rPr lang="en-US" sz="2200" dirty="0"/>
              <a:t>owner-Kaiser Aluminum &amp; Chemical </a:t>
            </a:r>
            <a:r>
              <a:rPr lang="en-US" sz="2200" dirty="0" smtClean="0"/>
              <a:t>Corporation</a:t>
            </a:r>
          </a:p>
          <a:p>
            <a:pPr lvl="2">
              <a:buClr>
                <a:schemeClr val="tx2"/>
              </a:buClr>
            </a:pPr>
            <a:r>
              <a:rPr lang="en-US" sz="2200" dirty="0" smtClean="0"/>
              <a:t>New </a:t>
            </a:r>
            <a:r>
              <a:rPr lang="en-US" sz="2200" dirty="0"/>
              <a:t>owner-Gramercy Alumina </a:t>
            </a:r>
            <a:r>
              <a:rPr lang="en-US" sz="2200" dirty="0" smtClean="0"/>
              <a:t>LLC</a:t>
            </a:r>
          </a:p>
          <a:p>
            <a:pPr>
              <a:buClr>
                <a:schemeClr val="tx2"/>
              </a:buClr>
            </a:pPr>
            <a:r>
              <a:rPr lang="en-US" dirty="0" smtClean="0"/>
              <a:t>Company </a:t>
            </a:r>
            <a:r>
              <a:rPr lang="en-US" dirty="0"/>
              <a:t>name change effective September 14, 2009 </a:t>
            </a:r>
          </a:p>
          <a:p>
            <a:pPr lvl="2">
              <a:buClr>
                <a:schemeClr val="tx2"/>
              </a:buClr>
            </a:pPr>
            <a:r>
              <a:rPr lang="en-US" sz="2200" dirty="0"/>
              <a:t>Old company name: Gramercy Alumina LLC</a:t>
            </a:r>
          </a:p>
          <a:p>
            <a:pPr lvl="2">
              <a:buClr>
                <a:schemeClr val="tx2"/>
              </a:buClr>
            </a:pPr>
            <a:r>
              <a:rPr lang="en-US" sz="2200" dirty="0"/>
              <a:t>New company name: </a:t>
            </a:r>
            <a:r>
              <a:rPr lang="en-US" sz="2200" dirty="0" err="1"/>
              <a:t>Noranda</a:t>
            </a:r>
            <a:r>
              <a:rPr lang="en-US" sz="2200" dirty="0"/>
              <a:t> Alumina LLC</a:t>
            </a:r>
          </a:p>
          <a:p>
            <a:pPr marL="411480" lvl="1" indent="0">
              <a:buNone/>
            </a:pPr>
            <a:endParaRPr lang="en-US" dirty="0"/>
          </a:p>
        </p:txBody>
      </p:sp>
    </p:spTree>
    <p:extLst>
      <p:ext uri="{BB962C8B-B14F-4D97-AF65-F5344CB8AC3E}">
        <p14:creationId xmlns:p14="http://schemas.microsoft.com/office/powerpoint/2010/main" val="4234808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524000" y="274638"/>
            <a:ext cx="6553200" cy="1143000"/>
          </a:xfrm>
        </p:spPr>
        <p:txBody>
          <a:bodyPr/>
          <a:lstStyle/>
          <a:p>
            <a:pPr algn="ctr"/>
            <a:r>
              <a:rPr lang="en-US" dirty="0" smtClean="0"/>
              <a:t>Facility Description</a:t>
            </a:r>
            <a:endParaRPr lang="en-US" dirty="0"/>
          </a:p>
        </p:txBody>
      </p:sp>
      <p:sp>
        <p:nvSpPr>
          <p:cNvPr id="3" name="Content Placeholder 2"/>
          <p:cNvSpPr>
            <a:spLocks noGrp="1"/>
          </p:cNvSpPr>
          <p:nvPr>
            <p:ph idx="1"/>
          </p:nvPr>
        </p:nvSpPr>
        <p:spPr>
          <a:xfrm>
            <a:off x="820490" y="1752600"/>
            <a:ext cx="7180510" cy="4800600"/>
          </a:xfrm>
        </p:spPr>
        <p:txBody>
          <a:bodyPr>
            <a:normAutofit/>
          </a:bodyPr>
          <a:lstStyle/>
          <a:p>
            <a:pPr>
              <a:buClr>
                <a:schemeClr val="tx2"/>
              </a:buClr>
            </a:pPr>
            <a:r>
              <a:rPr lang="en-US" sz="2400" dirty="0" smtClean="0"/>
              <a:t>The alumina refinery produces </a:t>
            </a:r>
            <a:r>
              <a:rPr lang="en-US" sz="2400" dirty="0"/>
              <a:t>roughly 1.2 million tons of alumina/year</a:t>
            </a:r>
          </a:p>
          <a:p>
            <a:pPr>
              <a:buClr>
                <a:schemeClr val="tx2"/>
              </a:buClr>
            </a:pPr>
            <a:r>
              <a:rPr lang="en-US" sz="2400" dirty="0" smtClean="0"/>
              <a:t>Alumina </a:t>
            </a:r>
            <a:r>
              <a:rPr lang="en-US" sz="2400" dirty="0"/>
              <a:t>is extracted from Jamaican bauxite </a:t>
            </a:r>
            <a:r>
              <a:rPr lang="en-US" sz="2400" dirty="0" smtClean="0"/>
              <a:t>via the </a:t>
            </a:r>
            <a:r>
              <a:rPr lang="en-US" sz="2400" dirty="0"/>
              <a:t>Bayer </a:t>
            </a:r>
            <a:r>
              <a:rPr lang="en-US" sz="2400" dirty="0" smtClean="0"/>
              <a:t>Process (involves chemical and physical processes)</a:t>
            </a:r>
            <a:endParaRPr lang="en-US" sz="2400" dirty="0"/>
          </a:p>
          <a:p>
            <a:pPr>
              <a:buClr>
                <a:schemeClr val="tx2"/>
              </a:buClr>
            </a:pPr>
            <a:r>
              <a:rPr lang="en-US" sz="2400" dirty="0"/>
              <a:t>The </a:t>
            </a:r>
            <a:r>
              <a:rPr lang="en-US" sz="2400" dirty="0" smtClean="0"/>
              <a:t>Jamaican bauxite </a:t>
            </a:r>
            <a:r>
              <a:rPr lang="en-US" sz="2400" dirty="0"/>
              <a:t>is obtained from </a:t>
            </a:r>
            <a:r>
              <a:rPr lang="en-US" sz="2400" dirty="0" err="1" smtClean="0"/>
              <a:t>Noranda</a:t>
            </a:r>
            <a:r>
              <a:rPr lang="en-US" sz="2400" dirty="0" smtClean="0"/>
              <a:t> </a:t>
            </a:r>
            <a:r>
              <a:rPr lang="en-US" sz="2400" dirty="0"/>
              <a:t>Jamaica Bauxite Partners</a:t>
            </a:r>
            <a:r>
              <a:rPr lang="en-US" sz="2400" dirty="0" smtClean="0"/>
              <a:t> </a:t>
            </a:r>
            <a:r>
              <a:rPr lang="en-US" sz="2400" dirty="0"/>
              <a:t>in Jamaica and is received at the facility’s dock on the Mississippi River</a:t>
            </a:r>
          </a:p>
          <a:p>
            <a:pPr>
              <a:buClr>
                <a:schemeClr val="tx2"/>
              </a:buClr>
            </a:pPr>
            <a:r>
              <a:rPr lang="en-US" sz="2400" dirty="0" smtClean="0"/>
              <a:t>Mercury is a naturally occurring metal found in Jamaican Bauxite</a:t>
            </a:r>
            <a:endParaRPr lang="en-US" dirty="0"/>
          </a:p>
        </p:txBody>
      </p:sp>
    </p:spTree>
    <p:extLst>
      <p:ext uri="{BB962C8B-B14F-4D97-AF65-F5344CB8AC3E}">
        <p14:creationId xmlns:p14="http://schemas.microsoft.com/office/powerpoint/2010/main" val="77780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9" name="Title 8"/>
          <p:cNvSpPr>
            <a:spLocks noGrp="1"/>
          </p:cNvSpPr>
          <p:nvPr>
            <p:ph type="title"/>
          </p:nvPr>
        </p:nvSpPr>
        <p:spPr>
          <a:xfrm>
            <a:off x="1662752" y="274638"/>
            <a:ext cx="6414448" cy="1143000"/>
          </a:xfrm>
        </p:spPr>
        <p:txBody>
          <a:bodyPr/>
          <a:lstStyle/>
          <a:p>
            <a:pPr algn="ctr"/>
            <a:r>
              <a:rPr lang="en-US" dirty="0" smtClean="0"/>
              <a:t>Permitting </a:t>
            </a:r>
            <a:endParaRPr lang="en-US" dirty="0"/>
          </a:p>
        </p:txBody>
      </p:sp>
      <p:sp>
        <p:nvSpPr>
          <p:cNvPr id="10" name="Content Placeholder 9"/>
          <p:cNvSpPr>
            <a:spLocks noGrp="1"/>
          </p:cNvSpPr>
          <p:nvPr>
            <p:ph idx="1"/>
          </p:nvPr>
        </p:nvSpPr>
        <p:spPr>
          <a:xfrm>
            <a:off x="228600" y="1600200"/>
            <a:ext cx="8001000" cy="5181600"/>
          </a:xfrm>
        </p:spPr>
        <p:txBody>
          <a:bodyPr>
            <a:normAutofit lnSpcReduction="10000"/>
          </a:bodyPr>
          <a:lstStyle/>
          <a:p>
            <a:pPr>
              <a:buClr>
                <a:schemeClr val="tx2"/>
              </a:buClr>
            </a:pPr>
            <a:r>
              <a:rPr lang="en-US" u="sng" dirty="0" smtClean="0"/>
              <a:t>Air Permits</a:t>
            </a:r>
            <a:endParaRPr lang="en-US" strike="sngStrike" dirty="0"/>
          </a:p>
          <a:p>
            <a:pPr lvl="1">
              <a:buClr>
                <a:schemeClr val="tx2"/>
              </a:buClr>
            </a:pPr>
            <a:r>
              <a:rPr lang="en-US" dirty="0" smtClean="0"/>
              <a:t>Raw material receiving and process area</a:t>
            </a:r>
          </a:p>
          <a:p>
            <a:pPr lvl="1">
              <a:buClr>
                <a:schemeClr val="tx2"/>
              </a:buClr>
            </a:pPr>
            <a:r>
              <a:rPr lang="en-US" dirty="0" smtClean="0"/>
              <a:t>Red mud processing area (processes raw material for use in various processes via drying, amending, transfer, and storage equipment)</a:t>
            </a:r>
          </a:p>
          <a:p>
            <a:pPr lvl="1">
              <a:buClr>
                <a:schemeClr val="tx2"/>
              </a:buClr>
            </a:pPr>
            <a:r>
              <a:rPr lang="en-US" dirty="0" smtClean="0"/>
              <a:t>Area that receives and impounds the washed mud in the mud lakes</a:t>
            </a:r>
          </a:p>
          <a:p>
            <a:pPr lvl="1">
              <a:buClr>
                <a:schemeClr val="tx2"/>
              </a:buClr>
            </a:pPr>
            <a:r>
              <a:rPr lang="en-US" dirty="0" smtClean="0"/>
              <a:t>The facility is not currently permitted for mercury emissions</a:t>
            </a:r>
          </a:p>
          <a:p>
            <a:pPr marL="411480" lvl="1" indent="0">
              <a:buClr>
                <a:schemeClr val="tx2"/>
              </a:buClr>
              <a:buNone/>
            </a:pPr>
            <a:endParaRPr lang="en-US" dirty="0" smtClean="0"/>
          </a:p>
          <a:p>
            <a:pPr>
              <a:buClr>
                <a:schemeClr val="tx2"/>
              </a:buClr>
            </a:pPr>
            <a:r>
              <a:rPr lang="en-US" u="sng" dirty="0" smtClean="0"/>
              <a:t>Water Permits</a:t>
            </a:r>
            <a:endParaRPr lang="en-US" sz="1800" dirty="0" smtClean="0"/>
          </a:p>
          <a:p>
            <a:pPr lvl="1" algn="just">
              <a:buClr>
                <a:schemeClr val="tx2"/>
              </a:buClr>
            </a:pPr>
            <a:r>
              <a:rPr lang="en-US" dirty="0"/>
              <a:t>Currently operating under </a:t>
            </a:r>
            <a:r>
              <a:rPr lang="en-US" dirty="0" smtClean="0"/>
              <a:t>an administratively continued LPDES permit</a:t>
            </a:r>
            <a:endParaRPr lang="en-US" dirty="0"/>
          </a:p>
          <a:p>
            <a:pPr lvl="1" algn="just">
              <a:buClr>
                <a:schemeClr val="tx2"/>
              </a:buClr>
            </a:pPr>
            <a:r>
              <a:rPr lang="en-US" dirty="0"/>
              <a:t>A </a:t>
            </a:r>
            <a:r>
              <a:rPr lang="en-US" dirty="0" smtClean="0"/>
              <a:t>draft renewal </a:t>
            </a:r>
            <a:r>
              <a:rPr lang="en-US" dirty="0"/>
              <a:t>is under review for </a:t>
            </a:r>
            <a:r>
              <a:rPr lang="en-US" dirty="0" smtClean="0"/>
              <a:t>public notice. EPA has reviewed the draft permit</a:t>
            </a:r>
            <a:endParaRPr lang="en-US" dirty="0"/>
          </a:p>
          <a:p>
            <a:pPr lvl="1" algn="just">
              <a:buClr>
                <a:schemeClr val="tx2"/>
              </a:buClr>
            </a:pPr>
            <a:r>
              <a:rPr lang="en-US" dirty="0" err="1" smtClean="0"/>
              <a:t>Noranda’s</a:t>
            </a:r>
            <a:r>
              <a:rPr lang="en-US" dirty="0" smtClean="0"/>
              <a:t> </a:t>
            </a:r>
            <a:r>
              <a:rPr lang="en-US" dirty="0"/>
              <a:t>draft LPDES </a:t>
            </a:r>
            <a:r>
              <a:rPr lang="en-US" dirty="0" smtClean="0"/>
              <a:t>renewal contains 3 final </a:t>
            </a:r>
            <a:r>
              <a:rPr lang="en-US" dirty="0"/>
              <a:t>outfalls which discharge to the Mississippi River and </a:t>
            </a:r>
            <a:r>
              <a:rPr lang="en-US" dirty="0" smtClean="0"/>
              <a:t>4 which discharge to </a:t>
            </a:r>
            <a:r>
              <a:rPr lang="en-US" dirty="0"/>
              <a:t>Blind River Swamp via local </a:t>
            </a:r>
            <a:r>
              <a:rPr lang="en-US" dirty="0" smtClean="0"/>
              <a:t>drainage</a:t>
            </a:r>
          </a:p>
          <a:p>
            <a:pPr lvl="1" algn="just">
              <a:buClr>
                <a:schemeClr val="tx2"/>
              </a:buClr>
            </a:pPr>
            <a:r>
              <a:rPr lang="en-US" dirty="0" smtClean="0"/>
              <a:t>DEQ will require monitoring for Mercury in permit renewal</a:t>
            </a:r>
            <a:endParaRPr lang="en-US" dirty="0"/>
          </a:p>
          <a:p>
            <a:pPr lvl="2">
              <a:buClr>
                <a:schemeClr val="tx2"/>
              </a:buClr>
            </a:pPr>
            <a:endParaRPr lang="en-US" dirty="0" smtClean="0"/>
          </a:p>
        </p:txBody>
      </p:sp>
    </p:spTree>
    <p:extLst>
      <p:ext uri="{BB962C8B-B14F-4D97-AF65-F5344CB8AC3E}">
        <p14:creationId xmlns:p14="http://schemas.microsoft.com/office/powerpoint/2010/main" val="2962892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3" name="Title 2"/>
          <p:cNvSpPr>
            <a:spLocks noGrp="1"/>
          </p:cNvSpPr>
          <p:nvPr>
            <p:ph type="title"/>
          </p:nvPr>
        </p:nvSpPr>
        <p:spPr>
          <a:xfrm>
            <a:off x="1662752" y="274638"/>
            <a:ext cx="6414448" cy="1143000"/>
          </a:xfrm>
        </p:spPr>
        <p:txBody>
          <a:bodyPr/>
          <a:lstStyle/>
          <a:p>
            <a:pPr algn="ctr"/>
            <a:r>
              <a:rPr lang="en-US" dirty="0" smtClean="0"/>
              <a:t>Current Groundwater Monitoring</a:t>
            </a:r>
            <a:endParaRPr lang="en-US" dirty="0"/>
          </a:p>
        </p:txBody>
      </p:sp>
      <p:sp>
        <p:nvSpPr>
          <p:cNvPr id="4" name="Content Placeholder 3"/>
          <p:cNvSpPr>
            <a:spLocks noGrp="1"/>
          </p:cNvSpPr>
          <p:nvPr>
            <p:ph idx="1"/>
          </p:nvPr>
        </p:nvSpPr>
        <p:spPr>
          <a:xfrm>
            <a:off x="457200" y="1752008"/>
            <a:ext cx="7620000" cy="5012164"/>
          </a:xfrm>
        </p:spPr>
        <p:txBody>
          <a:bodyPr>
            <a:normAutofit/>
          </a:bodyPr>
          <a:lstStyle/>
          <a:p>
            <a:pPr>
              <a:buClr>
                <a:schemeClr val="tx2"/>
              </a:buClr>
            </a:pPr>
            <a:r>
              <a:rPr lang="en-US" dirty="0" smtClean="0"/>
              <a:t>Facility conducts groundwater monitoring around the facility. </a:t>
            </a:r>
          </a:p>
          <a:p>
            <a:pPr>
              <a:buClr>
                <a:schemeClr val="tx2"/>
              </a:buClr>
            </a:pPr>
            <a:r>
              <a:rPr lang="en-US" dirty="0" smtClean="0"/>
              <a:t>47 groundwater monitoring wells are sampled, 24 of which are in what is called “assessment” monitoring</a:t>
            </a:r>
          </a:p>
          <a:p>
            <a:pPr>
              <a:buClr>
                <a:schemeClr val="tx2"/>
              </a:buClr>
            </a:pPr>
            <a:r>
              <a:rPr lang="en-US" dirty="0" smtClean="0"/>
              <a:t>Sampled in 10 foot and 50 foot permeable zones</a:t>
            </a:r>
          </a:p>
          <a:p>
            <a:pPr>
              <a:buClr>
                <a:schemeClr val="tx2"/>
              </a:buClr>
            </a:pPr>
            <a:r>
              <a:rPr lang="en-US" dirty="0" smtClean="0"/>
              <a:t>Concentrations of Mercury are well below groundwater protection standards in 10 foot zone and not detected in the 50 foot zone</a:t>
            </a:r>
          </a:p>
          <a:p>
            <a:pPr lvl="1">
              <a:buClr>
                <a:schemeClr val="tx2"/>
              </a:buClr>
            </a:pPr>
            <a:r>
              <a:rPr lang="en-US" dirty="0" smtClean="0"/>
              <a:t>The drinking water standard is 0.002 mg/L</a:t>
            </a:r>
          </a:p>
          <a:p>
            <a:pPr lvl="1">
              <a:buClr>
                <a:schemeClr val="tx2"/>
              </a:buClr>
            </a:pPr>
            <a:r>
              <a:rPr lang="en-US" dirty="0" smtClean="0"/>
              <a:t>The groundwater protection standard for this zone is 0.33 mg/L</a:t>
            </a:r>
          </a:p>
          <a:p>
            <a:pPr lvl="1">
              <a:buClr>
                <a:schemeClr val="tx2"/>
              </a:buClr>
            </a:pPr>
            <a:r>
              <a:rPr lang="en-US" dirty="0" smtClean="0"/>
              <a:t>The mercury concentration detected is 0.00033 mg/L – one thousand times below the groundwater protection standard for this zone.</a:t>
            </a:r>
            <a:endParaRPr lang="en-US" dirty="0"/>
          </a:p>
        </p:txBody>
      </p:sp>
    </p:spTree>
    <p:extLst>
      <p:ext uri="{BB962C8B-B14F-4D97-AF65-F5344CB8AC3E}">
        <p14:creationId xmlns:p14="http://schemas.microsoft.com/office/powerpoint/2010/main" val="1762362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3" name="Title 2"/>
          <p:cNvSpPr>
            <a:spLocks noGrp="1"/>
          </p:cNvSpPr>
          <p:nvPr>
            <p:ph type="title"/>
          </p:nvPr>
        </p:nvSpPr>
        <p:spPr>
          <a:xfrm>
            <a:off x="1752600" y="274638"/>
            <a:ext cx="6324600" cy="1143000"/>
          </a:xfrm>
        </p:spPr>
        <p:txBody>
          <a:bodyPr/>
          <a:lstStyle/>
          <a:p>
            <a:pPr algn="ctr"/>
            <a:r>
              <a:rPr lang="en-US" smtClean="0"/>
              <a:t>Groundwater Monitoring Well Network</a:t>
            </a:r>
            <a:endParaRPr lang="en-US" dirty="0"/>
          </a:p>
        </p:txBody>
      </p:sp>
      <p:pic>
        <p:nvPicPr>
          <p:cNvPr id="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04800" y="1524000"/>
            <a:ext cx="79248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530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662752" y="274638"/>
            <a:ext cx="6795448" cy="1143000"/>
          </a:xfrm>
        </p:spPr>
        <p:txBody>
          <a:bodyPr/>
          <a:lstStyle/>
          <a:p>
            <a:pPr algn="ctr"/>
            <a:r>
              <a:rPr lang="en-US" sz="3600" dirty="0" err="1" smtClean="0"/>
              <a:t>Noranda</a:t>
            </a:r>
            <a:r>
              <a:rPr lang="en-US" sz="3600" dirty="0"/>
              <a:t> </a:t>
            </a:r>
            <a:r>
              <a:rPr lang="en-US" sz="3600" dirty="0" smtClean="0"/>
              <a:t>Reports Mercury Release</a:t>
            </a:r>
            <a:endParaRPr lang="en-US" sz="3600" dirty="0"/>
          </a:p>
        </p:txBody>
      </p:sp>
      <p:sp>
        <p:nvSpPr>
          <p:cNvPr id="3" name="Content Placeholder 2"/>
          <p:cNvSpPr>
            <a:spLocks noGrp="1"/>
          </p:cNvSpPr>
          <p:nvPr>
            <p:ph idx="1"/>
          </p:nvPr>
        </p:nvSpPr>
        <p:spPr>
          <a:xfrm>
            <a:off x="457200" y="1676400"/>
            <a:ext cx="7620000" cy="5029200"/>
          </a:xfrm>
        </p:spPr>
        <p:txBody>
          <a:bodyPr>
            <a:normAutofit/>
          </a:bodyPr>
          <a:lstStyle/>
          <a:p>
            <a:pPr lvl="0"/>
            <a:r>
              <a:rPr lang="en-US" sz="3200" dirty="0" smtClean="0"/>
              <a:t>On April 25, 2014 </a:t>
            </a:r>
            <a:r>
              <a:rPr lang="en-US" sz="3200" dirty="0" err="1" smtClean="0"/>
              <a:t>Noranda</a:t>
            </a:r>
            <a:r>
              <a:rPr lang="en-US" sz="3200" dirty="0" smtClean="0"/>
              <a:t> submitted a release report for the potential release of small amounts of Mercury.</a:t>
            </a:r>
          </a:p>
          <a:p>
            <a:pPr lvl="0"/>
            <a:endParaRPr lang="en-US" sz="3200" dirty="0" smtClean="0"/>
          </a:p>
          <a:p>
            <a:pPr lvl="0"/>
            <a:r>
              <a:rPr lang="en-US" sz="3200" dirty="0" smtClean="0"/>
              <a:t>Subsequent to the report, </a:t>
            </a:r>
            <a:r>
              <a:rPr lang="en-US" sz="3200" dirty="0" err="1" smtClean="0"/>
              <a:t>Noranda</a:t>
            </a:r>
            <a:r>
              <a:rPr lang="en-US" sz="3200" dirty="0" smtClean="0"/>
              <a:t> contacted Enforcement to schedule a meeting.</a:t>
            </a:r>
          </a:p>
          <a:p>
            <a:pPr lvl="0"/>
            <a:endParaRPr lang="en-US" sz="3200" dirty="0" smtClean="0"/>
          </a:p>
          <a:p>
            <a:pPr lvl="0"/>
            <a:r>
              <a:rPr lang="en-US" sz="3200" dirty="0" smtClean="0"/>
              <a:t>A meeting was conducted May 8, 2014</a:t>
            </a:r>
          </a:p>
          <a:p>
            <a:pPr lvl="0"/>
            <a:endParaRPr lang="en-US" dirty="0" smtClean="0"/>
          </a:p>
          <a:p>
            <a:pPr lvl="1">
              <a:buClr>
                <a:schemeClr val="tx2"/>
              </a:buClr>
            </a:pPr>
            <a:endParaRPr lang="en-US" dirty="0" smtClean="0"/>
          </a:p>
        </p:txBody>
      </p:sp>
    </p:spTree>
    <p:extLst>
      <p:ext uri="{BB962C8B-B14F-4D97-AF65-F5344CB8AC3E}">
        <p14:creationId xmlns:p14="http://schemas.microsoft.com/office/powerpoint/2010/main" val="3252496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1942"/>
            <a:ext cx="1662752" cy="1477370"/>
          </a:xfrm>
          <a:prstGeom prst="rect">
            <a:avLst/>
          </a:prstGeom>
          <a:noFill/>
          <a:ln w="9525">
            <a:noFill/>
            <a:miter lim="800000"/>
            <a:headEnd/>
            <a:tailEnd/>
          </a:ln>
        </p:spPr>
      </p:pic>
      <p:sp>
        <p:nvSpPr>
          <p:cNvPr id="2" name="Title 1"/>
          <p:cNvSpPr>
            <a:spLocks noGrp="1"/>
          </p:cNvSpPr>
          <p:nvPr>
            <p:ph type="title"/>
          </p:nvPr>
        </p:nvSpPr>
        <p:spPr>
          <a:xfrm>
            <a:off x="1662752" y="274638"/>
            <a:ext cx="6414448" cy="1143000"/>
          </a:xfrm>
        </p:spPr>
        <p:txBody>
          <a:bodyPr/>
          <a:lstStyle/>
          <a:p>
            <a:pPr algn="ctr"/>
            <a:r>
              <a:rPr lang="en-US" sz="4800" dirty="0" smtClean="0"/>
              <a:t>Department Response</a:t>
            </a:r>
            <a:endParaRPr lang="en-US" dirty="0"/>
          </a:p>
        </p:txBody>
      </p:sp>
      <p:sp>
        <p:nvSpPr>
          <p:cNvPr id="3" name="Content Placeholder 2"/>
          <p:cNvSpPr>
            <a:spLocks noGrp="1"/>
          </p:cNvSpPr>
          <p:nvPr>
            <p:ph idx="1"/>
          </p:nvPr>
        </p:nvSpPr>
        <p:spPr>
          <a:xfrm>
            <a:off x="457200" y="1600200"/>
            <a:ext cx="7696200" cy="5181600"/>
          </a:xfrm>
        </p:spPr>
        <p:txBody>
          <a:bodyPr>
            <a:normAutofit fontScale="55000" lnSpcReduction="20000"/>
          </a:bodyPr>
          <a:lstStyle/>
          <a:p>
            <a:r>
              <a:rPr lang="en-US" sz="3800" dirty="0"/>
              <a:t>May 8, </a:t>
            </a:r>
            <a:r>
              <a:rPr lang="en-US" sz="3800" dirty="0" smtClean="0"/>
              <a:t>2014 -  In the meeting </a:t>
            </a:r>
            <a:r>
              <a:rPr lang="en-US" sz="3800" dirty="0" err="1" smtClean="0"/>
              <a:t>Noranda</a:t>
            </a:r>
            <a:r>
              <a:rPr lang="en-US" sz="3800" dirty="0" smtClean="0"/>
              <a:t> informed the Department of the following:</a:t>
            </a:r>
            <a:endParaRPr lang="en-US" sz="1800" dirty="0"/>
          </a:p>
          <a:p>
            <a:pPr lvl="1"/>
            <a:endParaRPr lang="en-US" sz="3800" dirty="0" smtClean="0"/>
          </a:p>
          <a:p>
            <a:pPr lvl="1"/>
            <a:r>
              <a:rPr lang="en-US" sz="3800" dirty="0" smtClean="0"/>
              <a:t>On March </a:t>
            </a:r>
            <a:r>
              <a:rPr lang="en-US" sz="3800" dirty="0"/>
              <a:t>26, 2014: </a:t>
            </a:r>
            <a:r>
              <a:rPr lang="en-US" sz="3800" dirty="0" smtClean="0"/>
              <a:t>2- 3 ounces of elemental </a:t>
            </a:r>
            <a:r>
              <a:rPr lang="en-US" sz="3800" dirty="0"/>
              <a:t>mercury residue discovered by the facility during re-tubing of the No. 1 West Heater</a:t>
            </a:r>
            <a:endParaRPr lang="en-US" sz="1800" dirty="0"/>
          </a:p>
          <a:p>
            <a:pPr lvl="1"/>
            <a:endParaRPr lang="en-US" sz="3800" dirty="0" smtClean="0"/>
          </a:p>
          <a:p>
            <a:pPr lvl="1"/>
            <a:r>
              <a:rPr lang="en-US" sz="3800" dirty="0" smtClean="0"/>
              <a:t>On April </a:t>
            </a:r>
            <a:r>
              <a:rPr lang="en-US" sz="3800" dirty="0"/>
              <a:t>11, 2014: industrial hygiene survey conducted by the facility</a:t>
            </a:r>
          </a:p>
          <a:p>
            <a:pPr lvl="1"/>
            <a:endParaRPr lang="en-US" sz="3800" dirty="0" smtClean="0"/>
          </a:p>
          <a:p>
            <a:pPr lvl="1"/>
            <a:r>
              <a:rPr lang="en-US" sz="3800" dirty="0" smtClean="0"/>
              <a:t>The </a:t>
            </a:r>
            <a:r>
              <a:rPr lang="en-US" sz="3800" dirty="0"/>
              <a:t>facility determined the following possible sources of mercury</a:t>
            </a:r>
            <a:endParaRPr lang="en-US" sz="1800" dirty="0"/>
          </a:p>
          <a:p>
            <a:pPr lvl="2"/>
            <a:r>
              <a:rPr lang="en-US" sz="3200" dirty="0"/>
              <a:t>Bauxite (primary source)</a:t>
            </a:r>
            <a:endParaRPr lang="en-US" sz="1600" dirty="0"/>
          </a:p>
          <a:p>
            <a:pPr lvl="2"/>
            <a:r>
              <a:rPr lang="en-US" sz="3200" dirty="0"/>
              <a:t>Caustic used in the Bayer Process (possible secondary source)</a:t>
            </a:r>
            <a:endParaRPr lang="en-US" sz="1600" dirty="0"/>
          </a:p>
          <a:p>
            <a:pPr lvl="1"/>
            <a:endParaRPr lang="en-US" sz="3800" dirty="0" smtClean="0"/>
          </a:p>
          <a:p>
            <a:pPr lvl="1"/>
            <a:r>
              <a:rPr lang="en-US" sz="3800" dirty="0" smtClean="0"/>
              <a:t>The </a:t>
            </a:r>
            <a:r>
              <a:rPr lang="en-US" sz="3800" dirty="0"/>
              <a:t>facility identified up to 36 potential mercury emission </a:t>
            </a:r>
            <a:r>
              <a:rPr lang="en-US" sz="3800" dirty="0" smtClean="0"/>
              <a:t>points</a:t>
            </a:r>
            <a:endParaRPr lang="en-US" sz="3800" dirty="0"/>
          </a:p>
          <a:p>
            <a:pPr marL="868680" lvl="1" indent="-457200">
              <a:buClr>
                <a:schemeClr val="tx2"/>
              </a:buClr>
              <a:buFont typeface="+mj-lt"/>
              <a:buAutoNum type="alphaLcParenR"/>
            </a:pPr>
            <a:endParaRPr lang="en-US" dirty="0" smtClean="0"/>
          </a:p>
          <a:p>
            <a:pPr marL="411480" lvl="1" indent="0">
              <a:buClr>
                <a:schemeClr val="tx2"/>
              </a:buClr>
              <a:buNone/>
            </a:pPr>
            <a:endParaRPr lang="en-US" dirty="0"/>
          </a:p>
          <a:p>
            <a:pPr lvl="1">
              <a:buClr>
                <a:schemeClr val="tx2"/>
              </a:buClr>
              <a:buFont typeface="Wingdings" panose="05000000000000000000" pitchFamily="2" charset="2"/>
              <a:buChar char="Ø"/>
            </a:pPr>
            <a:endParaRPr lang="en-US" dirty="0"/>
          </a:p>
          <a:p>
            <a:pPr lvl="1">
              <a:buClr>
                <a:schemeClr val="tx2"/>
              </a:buClr>
              <a:buFont typeface="Wingdings" panose="05000000000000000000" pitchFamily="2" charset="2"/>
              <a:buChar char="Ø"/>
            </a:pPr>
            <a:endParaRPr lang="en-US" dirty="0"/>
          </a:p>
          <a:p>
            <a:pPr marL="571500" indent="-457200">
              <a:buClr>
                <a:schemeClr val="tx2"/>
              </a:buClr>
              <a:buAutoNum type="arabicParenR" startAt="3"/>
            </a:pPr>
            <a:endParaRPr lang="en-US" dirty="0"/>
          </a:p>
        </p:txBody>
      </p:sp>
    </p:spTree>
    <p:extLst>
      <p:ext uri="{BB962C8B-B14F-4D97-AF65-F5344CB8AC3E}">
        <p14:creationId xmlns:p14="http://schemas.microsoft.com/office/powerpoint/2010/main" val="41018139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3051</TotalTime>
  <Words>2115</Words>
  <Application>Microsoft Office PowerPoint</Application>
  <PresentationFormat>On-screen Show (4:3)</PresentationFormat>
  <Paragraphs>238</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Adjacency</vt:lpstr>
      <vt:lpstr>Noranda Alumina LLC Agency Interest No. 1388</vt:lpstr>
      <vt:lpstr>Noranda Alumina LLC</vt:lpstr>
      <vt:lpstr>Facility Background</vt:lpstr>
      <vt:lpstr>Facility Description</vt:lpstr>
      <vt:lpstr>Permitting </vt:lpstr>
      <vt:lpstr>Current Groundwater Monitoring</vt:lpstr>
      <vt:lpstr>Groundwater Monitoring Well Network</vt:lpstr>
      <vt:lpstr>Noranda Reports Mercury Release</vt:lpstr>
      <vt:lpstr>Department Response</vt:lpstr>
      <vt:lpstr>Department Response</vt:lpstr>
      <vt:lpstr>Department Response</vt:lpstr>
      <vt:lpstr>Department Response</vt:lpstr>
      <vt:lpstr>Mercury Quantification Protocol</vt:lpstr>
      <vt:lpstr>DEQ Approved Quantification Protocol</vt:lpstr>
      <vt:lpstr>Mercury Quantification Protocol Timeline</vt:lpstr>
      <vt:lpstr>Department Response - MAML</vt:lpstr>
      <vt:lpstr>MAML Locations – 1st visit </vt:lpstr>
      <vt:lpstr>Department Response - MAML</vt:lpstr>
      <vt:lpstr>MAML Locations – 2nd visit</vt:lpstr>
      <vt:lpstr>MAML Results</vt:lpstr>
      <vt:lpstr>Mercury (Hg)</vt:lpstr>
      <vt:lpstr>Mercury Biogeochemical Cycle</vt:lpstr>
      <vt:lpstr>Potential Health Effects of Mercury and Mercury Compounds</vt:lpstr>
      <vt:lpstr>Blind River Mercury Fish Consumption Advisory</vt:lpstr>
      <vt:lpstr>Blind River Fish Advisory</vt:lpstr>
      <vt:lpstr>Blind River and Other Mercury Advisories in the Region</vt:lpstr>
      <vt:lpstr>PowerPoint Presentation</vt:lpstr>
      <vt:lpstr>Resources</vt:lpstr>
      <vt:lpstr>Resources</vt:lpstr>
    </vt:vector>
  </TitlesOfParts>
  <Company>Louisiana Department of Environmental Quality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Antoinette.Cobb@la.gov</dc:creator>
  <cp:lastModifiedBy>Administrator</cp:lastModifiedBy>
  <cp:revision>375</cp:revision>
  <cp:lastPrinted>2015-05-28T13:30:10Z</cp:lastPrinted>
  <dcterms:created xsi:type="dcterms:W3CDTF">2015-04-30T17:19:51Z</dcterms:created>
  <dcterms:modified xsi:type="dcterms:W3CDTF">2015-06-04T17:34:57Z</dcterms:modified>
</cp:coreProperties>
</file>